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1"/>
  </p:sldMasterIdLst>
  <p:notesMasterIdLst>
    <p:notesMasterId r:id="rId37"/>
  </p:notesMasterIdLst>
  <p:sldIdLst>
    <p:sldId id="635" r:id="rId2"/>
    <p:sldId id="636" r:id="rId3"/>
    <p:sldId id="637" r:id="rId4"/>
    <p:sldId id="616" r:id="rId5"/>
    <p:sldId id="613" r:id="rId6"/>
    <p:sldId id="614" r:id="rId7"/>
    <p:sldId id="638" r:id="rId8"/>
    <p:sldId id="639" r:id="rId9"/>
    <p:sldId id="615" r:id="rId10"/>
    <p:sldId id="617" r:id="rId11"/>
    <p:sldId id="609" r:id="rId12"/>
    <p:sldId id="524" r:id="rId13"/>
    <p:sldId id="640" r:id="rId14"/>
    <p:sldId id="641" r:id="rId15"/>
    <p:sldId id="530" r:id="rId16"/>
    <p:sldId id="405" r:id="rId17"/>
    <p:sldId id="581" r:id="rId18"/>
    <p:sldId id="619" r:id="rId19"/>
    <p:sldId id="642" r:id="rId20"/>
    <p:sldId id="643" r:id="rId21"/>
    <p:sldId id="644" r:id="rId22"/>
    <p:sldId id="627" r:id="rId23"/>
    <p:sldId id="628" r:id="rId24"/>
    <p:sldId id="629" r:id="rId25"/>
    <p:sldId id="630" r:id="rId26"/>
    <p:sldId id="631" r:id="rId27"/>
    <p:sldId id="632" r:id="rId28"/>
    <p:sldId id="620" r:id="rId29"/>
    <p:sldId id="633" r:id="rId30"/>
    <p:sldId id="621" r:id="rId31"/>
    <p:sldId id="623" r:id="rId32"/>
    <p:sldId id="622" r:id="rId33"/>
    <p:sldId id="624" r:id="rId34"/>
    <p:sldId id="625" r:id="rId35"/>
    <p:sldId id="626" r:id="rId36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ristian Canales R" initials="CCR" lastIdx="3" clrIdx="0">
    <p:extLst>
      <p:ext uri="{19B8F6BF-5375-455C-9EA6-DF929625EA0E}">
        <p15:presenceInfo xmlns:p15="http://schemas.microsoft.com/office/powerpoint/2012/main" userId="Cristian Canales R" providerId="None"/>
      </p:ext>
    </p:extLst>
  </p:cmAuthor>
  <p:cmAuthor id="2" name="Cristian Canales" initials="CC" lastIdx="1" clrIdx="1">
    <p:extLst>
      <p:ext uri="{19B8F6BF-5375-455C-9EA6-DF929625EA0E}">
        <p15:presenceInfo xmlns:p15="http://schemas.microsoft.com/office/powerpoint/2012/main" userId="429af4bb6c22f5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00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4" autoAdjust="0"/>
    <p:restoredTop sz="94590" autoAdjust="0"/>
  </p:normalViewPr>
  <p:slideViewPr>
    <p:cSldViewPr>
      <p:cViewPr>
        <p:scale>
          <a:sx n="130" d="100"/>
          <a:sy n="130" d="100"/>
        </p:scale>
        <p:origin x="2538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6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524C3-62C8-4AD4-9118-0F2190B679F3}" type="datetimeFigureOut">
              <a:rPr lang="es-CL" smtClean="0"/>
              <a:t>10-08-2023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397F3-1DD6-4536-80EA-49AD54A6A6F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8659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editar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06F170-2D4D-4D6D-913E-CC025EA7A2C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A9D57C-E2C7-44D3-B575-92C9755F2C2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03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4A23EB2-6AB1-4B7B-981B-D59611E80755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118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B7B047-D744-4EFD-B71C-83BCE3A37BA6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076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A26A9D-3103-42CF-8F9D-07D3C1636E0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44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64688F-54C7-4E72-817D-3E75641C507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64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7CC226-DA38-4AB9-8E31-3F536EC7D84B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1829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9C878D-1139-4945-97FE-D114EB404B59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1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119AC7-D1A6-4A63-82A7-12862828BAE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58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15394A-1EBA-424F-BCBD-071DA9A7986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711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C805C7-73AB-4DDD-B287-BEDC2517D48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37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09C878D-1139-4945-97FE-D114EB404B59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6718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emf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emf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emf"/><Relationship Id="rId4" Type="http://schemas.openxmlformats.org/officeDocument/2006/relationships/image" Target="../media/image1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7.emf"/><Relationship Id="rId7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3.emf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Picture 2" descr="https://upload.wikimedia.org/wikipedia/commons/thumb/a/a2/Fishing_down_the_food_web.jpg/1200px-Fishing_down_the_food_we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648197" y="2355830"/>
            <a:ext cx="6020147" cy="1728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MGR 622</a:t>
            </a:r>
          </a:p>
          <a:p>
            <a:r>
              <a:rPr lang="es-CL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Evaluación de recursos acuáticos</a:t>
            </a:r>
            <a:endParaRPr lang="es-CL" sz="36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2667744" y="5373216"/>
            <a:ext cx="6400800" cy="9144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s-ES_tradnl" sz="2400" b="1" dirty="0" smtClean="0"/>
              <a:t>Profesor coordinador: Dr. Cristian M. Canales R.</a:t>
            </a:r>
          </a:p>
          <a:p>
            <a:pPr algn="ctr">
              <a:lnSpc>
                <a:spcPct val="80000"/>
              </a:lnSpc>
            </a:pPr>
            <a:r>
              <a:rPr lang="es-US" sz="2400" b="1" dirty="0" smtClean="0"/>
              <a:t>ECM-PUCV</a:t>
            </a:r>
            <a:endParaRPr lang="es-ES" sz="2400" b="1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56225" b="30436"/>
          <a:stretch/>
        </p:blipFill>
        <p:spPr>
          <a:xfrm>
            <a:off x="5065950" y="115409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4" name="Marcador de contenido 2"/>
          <p:cNvSpPr txBox="1">
            <a:spLocks/>
          </p:cNvSpPr>
          <p:nvPr/>
        </p:nvSpPr>
        <p:spPr>
          <a:xfrm>
            <a:off x="600588" y="984601"/>
            <a:ext cx="7772400" cy="720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CL" u="sng" dirty="0"/>
              <a:t>Libros de consulta/referencia</a:t>
            </a:r>
            <a:r>
              <a:rPr lang="es-CL" dirty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72" y="1344641"/>
            <a:ext cx="4417627" cy="551335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650" y="1344641"/>
            <a:ext cx="4993378" cy="424824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60526">
            <a:off x="2733418" y="494890"/>
            <a:ext cx="3677163" cy="586821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792142">
            <a:off x="2768220" y="763503"/>
            <a:ext cx="4725160" cy="600298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695131">
            <a:off x="1485045" y="658671"/>
            <a:ext cx="4862332" cy="630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9658" y="2564904"/>
            <a:ext cx="8136904" cy="865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s-ES_tradnl" sz="2400" b="1" dirty="0"/>
              <a:t>Modelos de dinámica de poblaciones I: </a:t>
            </a:r>
            <a:r>
              <a:rPr lang="es-ES_tradnl" sz="2400" b="1" dirty="0" smtClean="0"/>
              <a:t>Modelos </a:t>
            </a:r>
            <a:r>
              <a:rPr lang="es-ES_tradnl" sz="2400" b="1" dirty="0"/>
              <a:t>poblacionales de producción</a:t>
            </a:r>
            <a:endParaRPr lang="es-CL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7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1028" name="Picture 4" descr="overfishing unproductive trawlers 06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90"/>
          <a:stretch/>
        </p:blipFill>
        <p:spPr bwMode="auto">
          <a:xfrm>
            <a:off x="368300" y="1210234"/>
            <a:ext cx="8343900" cy="543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458635" y="840902"/>
            <a:ext cx="125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 err="1"/>
              <a:t>Pauly</a:t>
            </a:r>
            <a:r>
              <a:rPr lang="es-CL" dirty="0"/>
              <a:t>, 2006</a:t>
            </a:r>
          </a:p>
        </p:txBody>
      </p:sp>
      <p:sp>
        <p:nvSpPr>
          <p:cNvPr id="7" name="Forma libre 6"/>
          <p:cNvSpPr/>
          <p:nvPr/>
        </p:nvSpPr>
        <p:spPr>
          <a:xfrm>
            <a:off x="797859" y="2635624"/>
            <a:ext cx="7037294" cy="2985247"/>
          </a:xfrm>
          <a:custGeom>
            <a:avLst/>
            <a:gdLst>
              <a:gd name="connsiteX0" fmla="*/ 0 w 7037294"/>
              <a:gd name="connsiteY0" fmla="*/ 439270 h 2985247"/>
              <a:gd name="connsiteX1" fmla="*/ 71717 w 7037294"/>
              <a:gd name="connsiteY1" fmla="*/ 421341 h 2985247"/>
              <a:gd name="connsiteX2" fmla="*/ 125506 w 7037294"/>
              <a:gd name="connsiteY2" fmla="*/ 376517 h 2985247"/>
              <a:gd name="connsiteX3" fmla="*/ 152400 w 7037294"/>
              <a:gd name="connsiteY3" fmla="*/ 358588 h 2985247"/>
              <a:gd name="connsiteX4" fmla="*/ 170329 w 7037294"/>
              <a:gd name="connsiteY4" fmla="*/ 340658 h 2985247"/>
              <a:gd name="connsiteX5" fmla="*/ 215153 w 7037294"/>
              <a:gd name="connsiteY5" fmla="*/ 322729 h 2985247"/>
              <a:gd name="connsiteX6" fmla="*/ 259976 w 7037294"/>
              <a:gd name="connsiteY6" fmla="*/ 295835 h 2985247"/>
              <a:gd name="connsiteX7" fmla="*/ 322729 w 7037294"/>
              <a:gd name="connsiteY7" fmla="*/ 268941 h 2985247"/>
              <a:gd name="connsiteX8" fmla="*/ 376517 w 7037294"/>
              <a:gd name="connsiteY8" fmla="*/ 251011 h 2985247"/>
              <a:gd name="connsiteX9" fmla="*/ 448235 w 7037294"/>
              <a:gd name="connsiteY9" fmla="*/ 215152 h 2985247"/>
              <a:gd name="connsiteX10" fmla="*/ 484094 w 7037294"/>
              <a:gd name="connsiteY10" fmla="*/ 206188 h 2985247"/>
              <a:gd name="connsiteX11" fmla="*/ 510988 w 7037294"/>
              <a:gd name="connsiteY11" fmla="*/ 197223 h 2985247"/>
              <a:gd name="connsiteX12" fmla="*/ 699247 w 7037294"/>
              <a:gd name="connsiteY12" fmla="*/ 188258 h 2985247"/>
              <a:gd name="connsiteX13" fmla="*/ 779929 w 7037294"/>
              <a:gd name="connsiteY13" fmla="*/ 143435 h 2985247"/>
              <a:gd name="connsiteX14" fmla="*/ 806823 w 7037294"/>
              <a:gd name="connsiteY14" fmla="*/ 125505 h 2985247"/>
              <a:gd name="connsiteX15" fmla="*/ 887506 w 7037294"/>
              <a:gd name="connsiteY15" fmla="*/ 53788 h 2985247"/>
              <a:gd name="connsiteX16" fmla="*/ 923365 w 7037294"/>
              <a:gd name="connsiteY16" fmla="*/ 17929 h 2985247"/>
              <a:gd name="connsiteX17" fmla="*/ 977153 w 7037294"/>
              <a:gd name="connsiteY17" fmla="*/ 0 h 2985247"/>
              <a:gd name="connsiteX18" fmla="*/ 1057835 w 7037294"/>
              <a:gd name="connsiteY18" fmla="*/ 17929 h 2985247"/>
              <a:gd name="connsiteX19" fmla="*/ 1093694 w 7037294"/>
              <a:gd name="connsiteY19" fmla="*/ 35858 h 2985247"/>
              <a:gd name="connsiteX20" fmla="*/ 1120588 w 7037294"/>
              <a:gd name="connsiteY20" fmla="*/ 44823 h 2985247"/>
              <a:gd name="connsiteX21" fmla="*/ 1147482 w 7037294"/>
              <a:gd name="connsiteY21" fmla="*/ 62752 h 2985247"/>
              <a:gd name="connsiteX22" fmla="*/ 1210235 w 7037294"/>
              <a:gd name="connsiteY22" fmla="*/ 89647 h 2985247"/>
              <a:gd name="connsiteX23" fmla="*/ 1228165 w 7037294"/>
              <a:gd name="connsiteY23" fmla="*/ 107576 h 2985247"/>
              <a:gd name="connsiteX24" fmla="*/ 1255059 w 7037294"/>
              <a:gd name="connsiteY24" fmla="*/ 125505 h 2985247"/>
              <a:gd name="connsiteX25" fmla="*/ 1290917 w 7037294"/>
              <a:gd name="connsiteY25" fmla="*/ 143435 h 2985247"/>
              <a:gd name="connsiteX26" fmla="*/ 1353670 w 7037294"/>
              <a:gd name="connsiteY26" fmla="*/ 188258 h 2985247"/>
              <a:gd name="connsiteX27" fmla="*/ 1434353 w 7037294"/>
              <a:gd name="connsiteY27" fmla="*/ 259976 h 2985247"/>
              <a:gd name="connsiteX28" fmla="*/ 1461247 w 7037294"/>
              <a:gd name="connsiteY28" fmla="*/ 268941 h 2985247"/>
              <a:gd name="connsiteX29" fmla="*/ 1568823 w 7037294"/>
              <a:gd name="connsiteY29" fmla="*/ 313764 h 2985247"/>
              <a:gd name="connsiteX30" fmla="*/ 1604682 w 7037294"/>
              <a:gd name="connsiteY30" fmla="*/ 322729 h 2985247"/>
              <a:gd name="connsiteX31" fmla="*/ 1712259 w 7037294"/>
              <a:gd name="connsiteY31" fmla="*/ 322729 h 2985247"/>
              <a:gd name="connsiteX32" fmla="*/ 1730188 w 7037294"/>
              <a:gd name="connsiteY32" fmla="*/ 358588 h 2985247"/>
              <a:gd name="connsiteX33" fmla="*/ 1748117 w 7037294"/>
              <a:gd name="connsiteY33" fmla="*/ 385482 h 2985247"/>
              <a:gd name="connsiteX34" fmla="*/ 1775012 w 7037294"/>
              <a:gd name="connsiteY34" fmla="*/ 475129 h 2985247"/>
              <a:gd name="connsiteX35" fmla="*/ 1810870 w 7037294"/>
              <a:gd name="connsiteY35" fmla="*/ 528917 h 2985247"/>
              <a:gd name="connsiteX36" fmla="*/ 1828800 w 7037294"/>
              <a:gd name="connsiteY36" fmla="*/ 591670 h 2985247"/>
              <a:gd name="connsiteX37" fmla="*/ 1846729 w 7037294"/>
              <a:gd name="connsiteY37" fmla="*/ 627529 h 2985247"/>
              <a:gd name="connsiteX38" fmla="*/ 1864659 w 7037294"/>
              <a:gd name="connsiteY38" fmla="*/ 681317 h 2985247"/>
              <a:gd name="connsiteX39" fmla="*/ 1882588 w 7037294"/>
              <a:gd name="connsiteY39" fmla="*/ 744070 h 2985247"/>
              <a:gd name="connsiteX40" fmla="*/ 1900517 w 7037294"/>
              <a:gd name="connsiteY40" fmla="*/ 762000 h 2985247"/>
              <a:gd name="connsiteX41" fmla="*/ 1963270 w 7037294"/>
              <a:gd name="connsiteY41" fmla="*/ 833717 h 2985247"/>
              <a:gd name="connsiteX42" fmla="*/ 2187388 w 7037294"/>
              <a:gd name="connsiteY42" fmla="*/ 824752 h 2985247"/>
              <a:gd name="connsiteX43" fmla="*/ 2286000 w 7037294"/>
              <a:gd name="connsiteY43" fmla="*/ 842682 h 2985247"/>
              <a:gd name="connsiteX44" fmla="*/ 2312894 w 7037294"/>
              <a:gd name="connsiteY44" fmla="*/ 851647 h 2985247"/>
              <a:gd name="connsiteX45" fmla="*/ 2339788 w 7037294"/>
              <a:gd name="connsiteY45" fmla="*/ 869576 h 2985247"/>
              <a:gd name="connsiteX46" fmla="*/ 2375647 w 7037294"/>
              <a:gd name="connsiteY46" fmla="*/ 887505 h 2985247"/>
              <a:gd name="connsiteX47" fmla="*/ 2438400 w 7037294"/>
              <a:gd name="connsiteY47" fmla="*/ 923364 h 2985247"/>
              <a:gd name="connsiteX48" fmla="*/ 2483223 w 7037294"/>
              <a:gd name="connsiteY48" fmla="*/ 968188 h 2985247"/>
              <a:gd name="connsiteX49" fmla="*/ 2501153 w 7037294"/>
              <a:gd name="connsiteY49" fmla="*/ 995082 h 2985247"/>
              <a:gd name="connsiteX50" fmla="*/ 2563906 w 7037294"/>
              <a:gd name="connsiteY50" fmla="*/ 1004047 h 2985247"/>
              <a:gd name="connsiteX51" fmla="*/ 2608729 w 7037294"/>
              <a:gd name="connsiteY51" fmla="*/ 1013011 h 2985247"/>
              <a:gd name="connsiteX52" fmla="*/ 2644588 w 7037294"/>
              <a:gd name="connsiteY52" fmla="*/ 1030941 h 2985247"/>
              <a:gd name="connsiteX53" fmla="*/ 2743200 w 7037294"/>
              <a:gd name="connsiteY53" fmla="*/ 1057835 h 2985247"/>
              <a:gd name="connsiteX54" fmla="*/ 2814917 w 7037294"/>
              <a:gd name="connsiteY54" fmla="*/ 1084729 h 2985247"/>
              <a:gd name="connsiteX55" fmla="*/ 2841812 w 7037294"/>
              <a:gd name="connsiteY55" fmla="*/ 1129552 h 2985247"/>
              <a:gd name="connsiteX56" fmla="*/ 2859741 w 7037294"/>
              <a:gd name="connsiteY56" fmla="*/ 1165411 h 2985247"/>
              <a:gd name="connsiteX57" fmla="*/ 2877670 w 7037294"/>
              <a:gd name="connsiteY57" fmla="*/ 1228164 h 2985247"/>
              <a:gd name="connsiteX58" fmla="*/ 2886635 w 7037294"/>
              <a:gd name="connsiteY58" fmla="*/ 1255058 h 2985247"/>
              <a:gd name="connsiteX59" fmla="*/ 2895600 w 7037294"/>
              <a:gd name="connsiteY59" fmla="*/ 1290917 h 2985247"/>
              <a:gd name="connsiteX60" fmla="*/ 2904565 w 7037294"/>
              <a:gd name="connsiteY60" fmla="*/ 1317811 h 2985247"/>
              <a:gd name="connsiteX61" fmla="*/ 2913529 w 7037294"/>
              <a:gd name="connsiteY61" fmla="*/ 1353670 h 2985247"/>
              <a:gd name="connsiteX62" fmla="*/ 2931459 w 7037294"/>
              <a:gd name="connsiteY62" fmla="*/ 1380564 h 2985247"/>
              <a:gd name="connsiteX63" fmla="*/ 2958353 w 7037294"/>
              <a:gd name="connsiteY63" fmla="*/ 1425388 h 2985247"/>
              <a:gd name="connsiteX64" fmla="*/ 2967317 w 7037294"/>
              <a:gd name="connsiteY64" fmla="*/ 1461247 h 2985247"/>
              <a:gd name="connsiteX65" fmla="*/ 2985247 w 7037294"/>
              <a:gd name="connsiteY65" fmla="*/ 1497105 h 2985247"/>
              <a:gd name="connsiteX66" fmla="*/ 3003176 w 7037294"/>
              <a:gd name="connsiteY66" fmla="*/ 1515035 h 2985247"/>
              <a:gd name="connsiteX67" fmla="*/ 3030070 w 7037294"/>
              <a:gd name="connsiteY67" fmla="*/ 1524000 h 2985247"/>
              <a:gd name="connsiteX68" fmla="*/ 3200400 w 7037294"/>
              <a:gd name="connsiteY68" fmla="*/ 1532964 h 2985247"/>
              <a:gd name="connsiteX69" fmla="*/ 3254188 w 7037294"/>
              <a:gd name="connsiteY69" fmla="*/ 1550894 h 2985247"/>
              <a:gd name="connsiteX70" fmla="*/ 3334870 w 7037294"/>
              <a:gd name="connsiteY70" fmla="*/ 1613647 h 2985247"/>
              <a:gd name="connsiteX71" fmla="*/ 3352800 w 7037294"/>
              <a:gd name="connsiteY71" fmla="*/ 1649505 h 2985247"/>
              <a:gd name="connsiteX72" fmla="*/ 3370729 w 7037294"/>
              <a:gd name="connsiteY72" fmla="*/ 1667435 h 2985247"/>
              <a:gd name="connsiteX73" fmla="*/ 3406588 w 7037294"/>
              <a:gd name="connsiteY73" fmla="*/ 1721223 h 2985247"/>
              <a:gd name="connsiteX74" fmla="*/ 3424517 w 7037294"/>
              <a:gd name="connsiteY74" fmla="*/ 1748117 h 2985247"/>
              <a:gd name="connsiteX75" fmla="*/ 3433482 w 7037294"/>
              <a:gd name="connsiteY75" fmla="*/ 1775011 h 2985247"/>
              <a:gd name="connsiteX76" fmla="*/ 3505200 w 7037294"/>
              <a:gd name="connsiteY76" fmla="*/ 1766047 h 2985247"/>
              <a:gd name="connsiteX77" fmla="*/ 3756212 w 7037294"/>
              <a:gd name="connsiteY77" fmla="*/ 1828800 h 2985247"/>
              <a:gd name="connsiteX78" fmla="*/ 3854823 w 7037294"/>
              <a:gd name="connsiteY78" fmla="*/ 1936376 h 2985247"/>
              <a:gd name="connsiteX79" fmla="*/ 3908612 w 7037294"/>
              <a:gd name="connsiteY79" fmla="*/ 1990164 h 2985247"/>
              <a:gd name="connsiteX80" fmla="*/ 3935506 w 7037294"/>
              <a:gd name="connsiteY80" fmla="*/ 2017058 h 2985247"/>
              <a:gd name="connsiteX81" fmla="*/ 3989294 w 7037294"/>
              <a:gd name="connsiteY81" fmla="*/ 2097741 h 2985247"/>
              <a:gd name="connsiteX82" fmla="*/ 4007223 w 7037294"/>
              <a:gd name="connsiteY82" fmla="*/ 2124635 h 2985247"/>
              <a:gd name="connsiteX83" fmla="*/ 4069976 w 7037294"/>
              <a:gd name="connsiteY83" fmla="*/ 2178423 h 2985247"/>
              <a:gd name="connsiteX84" fmla="*/ 4105835 w 7037294"/>
              <a:gd name="connsiteY84" fmla="*/ 2196352 h 2985247"/>
              <a:gd name="connsiteX85" fmla="*/ 4150659 w 7037294"/>
              <a:gd name="connsiteY85" fmla="*/ 2232211 h 2985247"/>
              <a:gd name="connsiteX86" fmla="*/ 4186517 w 7037294"/>
              <a:gd name="connsiteY86" fmla="*/ 2241176 h 2985247"/>
              <a:gd name="connsiteX87" fmla="*/ 4401670 w 7037294"/>
              <a:gd name="connsiteY87" fmla="*/ 2259105 h 2985247"/>
              <a:gd name="connsiteX88" fmla="*/ 4509247 w 7037294"/>
              <a:gd name="connsiteY88" fmla="*/ 2268070 h 2985247"/>
              <a:gd name="connsiteX89" fmla="*/ 4527176 w 7037294"/>
              <a:gd name="connsiteY89" fmla="*/ 2286000 h 2985247"/>
              <a:gd name="connsiteX90" fmla="*/ 4554070 w 7037294"/>
              <a:gd name="connsiteY90" fmla="*/ 2294964 h 2985247"/>
              <a:gd name="connsiteX91" fmla="*/ 4563035 w 7037294"/>
              <a:gd name="connsiteY91" fmla="*/ 2321858 h 2985247"/>
              <a:gd name="connsiteX92" fmla="*/ 4598894 w 7037294"/>
              <a:gd name="connsiteY92" fmla="*/ 2366682 h 2985247"/>
              <a:gd name="connsiteX93" fmla="*/ 4643717 w 7037294"/>
              <a:gd name="connsiteY93" fmla="*/ 2429435 h 2985247"/>
              <a:gd name="connsiteX94" fmla="*/ 4661647 w 7037294"/>
              <a:gd name="connsiteY94" fmla="*/ 2447364 h 2985247"/>
              <a:gd name="connsiteX95" fmla="*/ 4760259 w 7037294"/>
              <a:gd name="connsiteY95" fmla="*/ 2492188 h 2985247"/>
              <a:gd name="connsiteX96" fmla="*/ 4894729 w 7037294"/>
              <a:gd name="connsiteY96" fmla="*/ 2599764 h 2985247"/>
              <a:gd name="connsiteX97" fmla="*/ 4912659 w 7037294"/>
              <a:gd name="connsiteY97" fmla="*/ 2635623 h 2985247"/>
              <a:gd name="connsiteX98" fmla="*/ 4948517 w 7037294"/>
              <a:gd name="connsiteY98" fmla="*/ 2689411 h 2985247"/>
              <a:gd name="connsiteX99" fmla="*/ 5020235 w 7037294"/>
              <a:gd name="connsiteY99" fmla="*/ 2779058 h 2985247"/>
              <a:gd name="connsiteX100" fmla="*/ 5065059 w 7037294"/>
              <a:gd name="connsiteY100" fmla="*/ 2832847 h 2985247"/>
              <a:gd name="connsiteX101" fmla="*/ 5091953 w 7037294"/>
              <a:gd name="connsiteY101" fmla="*/ 2850776 h 2985247"/>
              <a:gd name="connsiteX102" fmla="*/ 5127812 w 7037294"/>
              <a:gd name="connsiteY102" fmla="*/ 2877670 h 2985247"/>
              <a:gd name="connsiteX103" fmla="*/ 5181600 w 7037294"/>
              <a:gd name="connsiteY103" fmla="*/ 2895600 h 2985247"/>
              <a:gd name="connsiteX104" fmla="*/ 5280212 w 7037294"/>
              <a:gd name="connsiteY104" fmla="*/ 2886635 h 2985247"/>
              <a:gd name="connsiteX105" fmla="*/ 5298141 w 7037294"/>
              <a:gd name="connsiteY105" fmla="*/ 2868705 h 2985247"/>
              <a:gd name="connsiteX106" fmla="*/ 5369859 w 7037294"/>
              <a:gd name="connsiteY106" fmla="*/ 2850776 h 2985247"/>
              <a:gd name="connsiteX107" fmla="*/ 5414682 w 7037294"/>
              <a:gd name="connsiteY107" fmla="*/ 2823882 h 2985247"/>
              <a:gd name="connsiteX108" fmla="*/ 5459506 w 7037294"/>
              <a:gd name="connsiteY108" fmla="*/ 2814917 h 2985247"/>
              <a:gd name="connsiteX109" fmla="*/ 5513294 w 7037294"/>
              <a:gd name="connsiteY109" fmla="*/ 2796988 h 2985247"/>
              <a:gd name="connsiteX110" fmla="*/ 5567082 w 7037294"/>
              <a:gd name="connsiteY110" fmla="*/ 2779058 h 2985247"/>
              <a:gd name="connsiteX111" fmla="*/ 5620870 w 7037294"/>
              <a:gd name="connsiteY111" fmla="*/ 2761129 h 2985247"/>
              <a:gd name="connsiteX112" fmla="*/ 5656729 w 7037294"/>
              <a:gd name="connsiteY112" fmla="*/ 2743200 h 2985247"/>
              <a:gd name="connsiteX113" fmla="*/ 5800165 w 7037294"/>
              <a:gd name="connsiteY113" fmla="*/ 2734235 h 2985247"/>
              <a:gd name="connsiteX114" fmla="*/ 5943600 w 7037294"/>
              <a:gd name="connsiteY114" fmla="*/ 2716305 h 2985247"/>
              <a:gd name="connsiteX115" fmla="*/ 6176682 w 7037294"/>
              <a:gd name="connsiteY115" fmla="*/ 2707341 h 2985247"/>
              <a:gd name="connsiteX116" fmla="*/ 6275294 w 7037294"/>
              <a:gd name="connsiteY116" fmla="*/ 2689411 h 2985247"/>
              <a:gd name="connsiteX117" fmla="*/ 6338047 w 7037294"/>
              <a:gd name="connsiteY117" fmla="*/ 2698376 h 2985247"/>
              <a:gd name="connsiteX118" fmla="*/ 6373906 w 7037294"/>
              <a:gd name="connsiteY118" fmla="*/ 2752164 h 2985247"/>
              <a:gd name="connsiteX119" fmla="*/ 6436659 w 7037294"/>
              <a:gd name="connsiteY119" fmla="*/ 2814917 h 2985247"/>
              <a:gd name="connsiteX120" fmla="*/ 6508376 w 7037294"/>
              <a:gd name="connsiteY120" fmla="*/ 2877670 h 2985247"/>
              <a:gd name="connsiteX121" fmla="*/ 6598023 w 7037294"/>
              <a:gd name="connsiteY121" fmla="*/ 2913529 h 2985247"/>
              <a:gd name="connsiteX122" fmla="*/ 6750423 w 7037294"/>
              <a:gd name="connsiteY122" fmla="*/ 2922494 h 2985247"/>
              <a:gd name="connsiteX123" fmla="*/ 6777317 w 7037294"/>
              <a:gd name="connsiteY123" fmla="*/ 2931458 h 2985247"/>
              <a:gd name="connsiteX124" fmla="*/ 6884894 w 7037294"/>
              <a:gd name="connsiteY124" fmla="*/ 2985247 h 2985247"/>
              <a:gd name="connsiteX125" fmla="*/ 7037294 w 7037294"/>
              <a:gd name="connsiteY125" fmla="*/ 2985247 h 298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7037294" h="2985247">
                <a:moveTo>
                  <a:pt x="0" y="439270"/>
                </a:moveTo>
                <a:cubicBezTo>
                  <a:pt x="17042" y="435861"/>
                  <a:pt x="53343" y="430528"/>
                  <a:pt x="71717" y="421341"/>
                </a:cubicBezTo>
                <a:cubicBezTo>
                  <a:pt x="105104" y="404648"/>
                  <a:pt x="95766" y="401300"/>
                  <a:pt x="125506" y="376517"/>
                </a:cubicBezTo>
                <a:cubicBezTo>
                  <a:pt x="133783" y="369620"/>
                  <a:pt x="143987" y="365319"/>
                  <a:pt x="152400" y="358588"/>
                </a:cubicBezTo>
                <a:cubicBezTo>
                  <a:pt x="159000" y="353308"/>
                  <a:pt x="162991" y="344851"/>
                  <a:pt x="170329" y="340658"/>
                </a:cubicBezTo>
                <a:cubicBezTo>
                  <a:pt x="184301" y="332674"/>
                  <a:pt x="200760" y="329926"/>
                  <a:pt x="215153" y="322729"/>
                </a:cubicBezTo>
                <a:cubicBezTo>
                  <a:pt x="230738" y="314937"/>
                  <a:pt x="245200" y="305070"/>
                  <a:pt x="259976" y="295835"/>
                </a:cubicBezTo>
                <a:cubicBezTo>
                  <a:pt x="308118" y="265746"/>
                  <a:pt x="263843" y="286607"/>
                  <a:pt x="322729" y="268941"/>
                </a:cubicBezTo>
                <a:cubicBezTo>
                  <a:pt x="340831" y="263510"/>
                  <a:pt x="376517" y="251011"/>
                  <a:pt x="376517" y="251011"/>
                </a:cubicBezTo>
                <a:cubicBezTo>
                  <a:pt x="404739" y="222791"/>
                  <a:pt x="393299" y="228885"/>
                  <a:pt x="448235" y="215152"/>
                </a:cubicBezTo>
                <a:cubicBezTo>
                  <a:pt x="460188" y="212164"/>
                  <a:pt x="472247" y="209573"/>
                  <a:pt x="484094" y="206188"/>
                </a:cubicBezTo>
                <a:cubicBezTo>
                  <a:pt x="493180" y="203592"/>
                  <a:pt x="501571" y="198008"/>
                  <a:pt x="510988" y="197223"/>
                </a:cubicBezTo>
                <a:cubicBezTo>
                  <a:pt x="573595" y="192006"/>
                  <a:pt x="636494" y="191246"/>
                  <a:pt x="699247" y="188258"/>
                </a:cubicBezTo>
                <a:cubicBezTo>
                  <a:pt x="769783" y="135357"/>
                  <a:pt x="697751" y="184524"/>
                  <a:pt x="779929" y="143435"/>
                </a:cubicBezTo>
                <a:cubicBezTo>
                  <a:pt x="789566" y="138617"/>
                  <a:pt x="798056" y="131767"/>
                  <a:pt x="806823" y="125505"/>
                </a:cubicBezTo>
                <a:cubicBezTo>
                  <a:pt x="852990" y="92528"/>
                  <a:pt x="841445" y="99849"/>
                  <a:pt x="887506" y="53788"/>
                </a:cubicBezTo>
                <a:lnTo>
                  <a:pt x="923365" y="17929"/>
                </a:lnTo>
                <a:lnTo>
                  <a:pt x="977153" y="0"/>
                </a:lnTo>
                <a:cubicBezTo>
                  <a:pt x="1009395" y="5373"/>
                  <a:pt x="1029744" y="5890"/>
                  <a:pt x="1057835" y="17929"/>
                </a:cubicBezTo>
                <a:cubicBezTo>
                  <a:pt x="1070118" y="23193"/>
                  <a:pt x="1081411" y="30594"/>
                  <a:pt x="1093694" y="35858"/>
                </a:cubicBezTo>
                <a:cubicBezTo>
                  <a:pt x="1102380" y="39580"/>
                  <a:pt x="1112136" y="40597"/>
                  <a:pt x="1120588" y="44823"/>
                </a:cubicBezTo>
                <a:cubicBezTo>
                  <a:pt x="1130225" y="49641"/>
                  <a:pt x="1137845" y="57934"/>
                  <a:pt x="1147482" y="62752"/>
                </a:cubicBezTo>
                <a:cubicBezTo>
                  <a:pt x="1195295" y="86659"/>
                  <a:pt x="1154269" y="52337"/>
                  <a:pt x="1210235" y="89647"/>
                </a:cubicBezTo>
                <a:cubicBezTo>
                  <a:pt x="1217268" y="94335"/>
                  <a:pt x="1221565" y="102296"/>
                  <a:pt x="1228165" y="107576"/>
                </a:cubicBezTo>
                <a:cubicBezTo>
                  <a:pt x="1236578" y="114306"/>
                  <a:pt x="1245704" y="120159"/>
                  <a:pt x="1255059" y="125505"/>
                </a:cubicBezTo>
                <a:cubicBezTo>
                  <a:pt x="1266662" y="132135"/>
                  <a:pt x="1280226" y="135417"/>
                  <a:pt x="1290917" y="143435"/>
                </a:cubicBezTo>
                <a:cubicBezTo>
                  <a:pt x="1358978" y="194482"/>
                  <a:pt x="1296473" y="169194"/>
                  <a:pt x="1353670" y="188258"/>
                </a:cubicBezTo>
                <a:cubicBezTo>
                  <a:pt x="1377969" y="212557"/>
                  <a:pt x="1403573" y="242388"/>
                  <a:pt x="1434353" y="259976"/>
                </a:cubicBezTo>
                <a:cubicBezTo>
                  <a:pt x="1442558" y="264664"/>
                  <a:pt x="1452282" y="265953"/>
                  <a:pt x="1461247" y="268941"/>
                </a:cubicBezTo>
                <a:cubicBezTo>
                  <a:pt x="1516820" y="310620"/>
                  <a:pt x="1482610" y="292211"/>
                  <a:pt x="1568823" y="313764"/>
                </a:cubicBezTo>
                <a:lnTo>
                  <a:pt x="1604682" y="322729"/>
                </a:lnTo>
                <a:cubicBezTo>
                  <a:pt x="1618127" y="321048"/>
                  <a:pt x="1689081" y="303414"/>
                  <a:pt x="1712259" y="322729"/>
                </a:cubicBezTo>
                <a:cubicBezTo>
                  <a:pt x="1722525" y="331284"/>
                  <a:pt x="1723558" y="346985"/>
                  <a:pt x="1730188" y="358588"/>
                </a:cubicBezTo>
                <a:cubicBezTo>
                  <a:pt x="1735533" y="367943"/>
                  <a:pt x="1742141" y="376517"/>
                  <a:pt x="1748117" y="385482"/>
                </a:cubicBezTo>
                <a:cubicBezTo>
                  <a:pt x="1757082" y="415364"/>
                  <a:pt x="1762507" y="446547"/>
                  <a:pt x="1775012" y="475129"/>
                </a:cubicBezTo>
                <a:cubicBezTo>
                  <a:pt x="1783649" y="494871"/>
                  <a:pt x="1801840" y="509352"/>
                  <a:pt x="1810870" y="528917"/>
                </a:cubicBezTo>
                <a:cubicBezTo>
                  <a:pt x="1819986" y="548669"/>
                  <a:pt x="1821365" y="571225"/>
                  <a:pt x="1828800" y="591670"/>
                </a:cubicBezTo>
                <a:cubicBezTo>
                  <a:pt x="1833367" y="604229"/>
                  <a:pt x="1841766" y="615121"/>
                  <a:pt x="1846729" y="627529"/>
                </a:cubicBezTo>
                <a:cubicBezTo>
                  <a:pt x="1853748" y="645076"/>
                  <a:pt x="1859228" y="663215"/>
                  <a:pt x="1864659" y="681317"/>
                </a:cubicBezTo>
                <a:cubicBezTo>
                  <a:pt x="1867005" y="689138"/>
                  <a:pt x="1876560" y="734023"/>
                  <a:pt x="1882588" y="744070"/>
                </a:cubicBezTo>
                <a:cubicBezTo>
                  <a:pt x="1886936" y="751318"/>
                  <a:pt x="1895446" y="755238"/>
                  <a:pt x="1900517" y="762000"/>
                </a:cubicBezTo>
                <a:cubicBezTo>
                  <a:pt x="1952809" y="831724"/>
                  <a:pt x="1913218" y="800350"/>
                  <a:pt x="1963270" y="833717"/>
                </a:cubicBezTo>
                <a:cubicBezTo>
                  <a:pt x="2037976" y="830729"/>
                  <a:pt x="2112622" y="824752"/>
                  <a:pt x="2187388" y="824752"/>
                </a:cubicBezTo>
                <a:cubicBezTo>
                  <a:pt x="2212781" y="824752"/>
                  <a:pt x="2258538" y="834836"/>
                  <a:pt x="2286000" y="842682"/>
                </a:cubicBezTo>
                <a:cubicBezTo>
                  <a:pt x="2295086" y="845278"/>
                  <a:pt x="2304442" y="847421"/>
                  <a:pt x="2312894" y="851647"/>
                </a:cubicBezTo>
                <a:cubicBezTo>
                  <a:pt x="2322531" y="856465"/>
                  <a:pt x="2330433" y="864231"/>
                  <a:pt x="2339788" y="869576"/>
                </a:cubicBezTo>
                <a:cubicBezTo>
                  <a:pt x="2351391" y="876206"/>
                  <a:pt x="2364044" y="880875"/>
                  <a:pt x="2375647" y="887505"/>
                </a:cubicBezTo>
                <a:cubicBezTo>
                  <a:pt x="2464345" y="938190"/>
                  <a:pt x="2330038" y="869184"/>
                  <a:pt x="2438400" y="923364"/>
                </a:cubicBezTo>
                <a:cubicBezTo>
                  <a:pt x="2453341" y="938305"/>
                  <a:pt x="2471502" y="950607"/>
                  <a:pt x="2483223" y="968188"/>
                </a:cubicBezTo>
                <a:cubicBezTo>
                  <a:pt x="2489200" y="977153"/>
                  <a:pt x="2491307" y="990706"/>
                  <a:pt x="2501153" y="995082"/>
                </a:cubicBezTo>
                <a:cubicBezTo>
                  <a:pt x="2520462" y="1003664"/>
                  <a:pt x="2543063" y="1000573"/>
                  <a:pt x="2563906" y="1004047"/>
                </a:cubicBezTo>
                <a:cubicBezTo>
                  <a:pt x="2578936" y="1006552"/>
                  <a:pt x="2593788" y="1010023"/>
                  <a:pt x="2608729" y="1013011"/>
                </a:cubicBezTo>
                <a:cubicBezTo>
                  <a:pt x="2620682" y="1018988"/>
                  <a:pt x="2632029" y="1026374"/>
                  <a:pt x="2644588" y="1030941"/>
                </a:cubicBezTo>
                <a:cubicBezTo>
                  <a:pt x="2690679" y="1047702"/>
                  <a:pt x="2702382" y="1046172"/>
                  <a:pt x="2743200" y="1057835"/>
                </a:cubicBezTo>
                <a:cubicBezTo>
                  <a:pt x="2767790" y="1064861"/>
                  <a:pt x="2791240" y="1075258"/>
                  <a:pt x="2814917" y="1084729"/>
                </a:cubicBezTo>
                <a:cubicBezTo>
                  <a:pt x="2844732" y="1114543"/>
                  <a:pt x="2824357" y="1088822"/>
                  <a:pt x="2841812" y="1129552"/>
                </a:cubicBezTo>
                <a:cubicBezTo>
                  <a:pt x="2847076" y="1141835"/>
                  <a:pt x="2854477" y="1153128"/>
                  <a:pt x="2859741" y="1165411"/>
                </a:cubicBezTo>
                <a:cubicBezTo>
                  <a:pt x="2868956" y="1186913"/>
                  <a:pt x="2871168" y="1205408"/>
                  <a:pt x="2877670" y="1228164"/>
                </a:cubicBezTo>
                <a:cubicBezTo>
                  <a:pt x="2880266" y="1237250"/>
                  <a:pt x="2884039" y="1245972"/>
                  <a:pt x="2886635" y="1255058"/>
                </a:cubicBezTo>
                <a:cubicBezTo>
                  <a:pt x="2890020" y="1266905"/>
                  <a:pt x="2892215" y="1279070"/>
                  <a:pt x="2895600" y="1290917"/>
                </a:cubicBezTo>
                <a:cubicBezTo>
                  <a:pt x="2898196" y="1300003"/>
                  <a:pt x="2901969" y="1308725"/>
                  <a:pt x="2904565" y="1317811"/>
                </a:cubicBezTo>
                <a:cubicBezTo>
                  <a:pt x="2907950" y="1329658"/>
                  <a:pt x="2908676" y="1342345"/>
                  <a:pt x="2913529" y="1353670"/>
                </a:cubicBezTo>
                <a:cubicBezTo>
                  <a:pt x="2917773" y="1363573"/>
                  <a:pt x="2925482" y="1371599"/>
                  <a:pt x="2931459" y="1380564"/>
                </a:cubicBezTo>
                <a:cubicBezTo>
                  <a:pt x="2970607" y="1498017"/>
                  <a:pt x="2909133" y="1326946"/>
                  <a:pt x="2958353" y="1425388"/>
                </a:cubicBezTo>
                <a:cubicBezTo>
                  <a:pt x="2963863" y="1436408"/>
                  <a:pt x="2962991" y="1449711"/>
                  <a:pt x="2967317" y="1461247"/>
                </a:cubicBezTo>
                <a:cubicBezTo>
                  <a:pt x="2972009" y="1473760"/>
                  <a:pt x="2977834" y="1485986"/>
                  <a:pt x="2985247" y="1497105"/>
                </a:cubicBezTo>
                <a:cubicBezTo>
                  <a:pt x="2989935" y="1504138"/>
                  <a:pt x="2995929" y="1510686"/>
                  <a:pt x="3003176" y="1515035"/>
                </a:cubicBezTo>
                <a:cubicBezTo>
                  <a:pt x="3011279" y="1519897"/>
                  <a:pt x="3020659" y="1523144"/>
                  <a:pt x="3030070" y="1524000"/>
                </a:cubicBezTo>
                <a:cubicBezTo>
                  <a:pt x="3086692" y="1529147"/>
                  <a:pt x="3143623" y="1529976"/>
                  <a:pt x="3200400" y="1532964"/>
                </a:cubicBezTo>
                <a:cubicBezTo>
                  <a:pt x="3218329" y="1538941"/>
                  <a:pt x="3237982" y="1541170"/>
                  <a:pt x="3254188" y="1550894"/>
                </a:cubicBezTo>
                <a:cubicBezTo>
                  <a:pt x="3283404" y="1568424"/>
                  <a:pt x="3334870" y="1613647"/>
                  <a:pt x="3334870" y="1613647"/>
                </a:cubicBezTo>
                <a:cubicBezTo>
                  <a:pt x="3340847" y="1625600"/>
                  <a:pt x="3345387" y="1638386"/>
                  <a:pt x="3352800" y="1649505"/>
                </a:cubicBezTo>
                <a:cubicBezTo>
                  <a:pt x="3357488" y="1656538"/>
                  <a:pt x="3365658" y="1660673"/>
                  <a:pt x="3370729" y="1667435"/>
                </a:cubicBezTo>
                <a:cubicBezTo>
                  <a:pt x="3383658" y="1684674"/>
                  <a:pt x="3394635" y="1703294"/>
                  <a:pt x="3406588" y="1721223"/>
                </a:cubicBezTo>
                <a:cubicBezTo>
                  <a:pt x="3412564" y="1730188"/>
                  <a:pt x="3421110" y="1737896"/>
                  <a:pt x="3424517" y="1748117"/>
                </a:cubicBezTo>
                <a:lnTo>
                  <a:pt x="3433482" y="1775011"/>
                </a:lnTo>
                <a:cubicBezTo>
                  <a:pt x="3457388" y="1772023"/>
                  <a:pt x="3481319" y="1762863"/>
                  <a:pt x="3505200" y="1766047"/>
                </a:cubicBezTo>
                <a:cubicBezTo>
                  <a:pt x="3619567" y="1781296"/>
                  <a:pt x="3666859" y="1799015"/>
                  <a:pt x="3756212" y="1828800"/>
                </a:cubicBezTo>
                <a:cubicBezTo>
                  <a:pt x="3892543" y="1945654"/>
                  <a:pt x="3758931" y="1821306"/>
                  <a:pt x="3854823" y="1936376"/>
                </a:cubicBezTo>
                <a:cubicBezTo>
                  <a:pt x="3871056" y="1955855"/>
                  <a:pt x="3890682" y="1972235"/>
                  <a:pt x="3908612" y="1990164"/>
                </a:cubicBezTo>
                <a:lnTo>
                  <a:pt x="3935506" y="2017058"/>
                </a:lnTo>
                <a:cubicBezTo>
                  <a:pt x="3955837" y="2098390"/>
                  <a:pt x="3925051" y="2001375"/>
                  <a:pt x="3989294" y="2097741"/>
                </a:cubicBezTo>
                <a:cubicBezTo>
                  <a:pt x="3995270" y="2106706"/>
                  <a:pt x="4000211" y="2116455"/>
                  <a:pt x="4007223" y="2124635"/>
                </a:cubicBezTo>
                <a:cubicBezTo>
                  <a:pt x="4028245" y="2149161"/>
                  <a:pt x="4043329" y="2163197"/>
                  <a:pt x="4069976" y="2178423"/>
                </a:cubicBezTo>
                <a:cubicBezTo>
                  <a:pt x="4081579" y="2185053"/>
                  <a:pt x="4093882" y="2190376"/>
                  <a:pt x="4105835" y="2196352"/>
                </a:cubicBezTo>
                <a:cubicBezTo>
                  <a:pt x="4120294" y="2210811"/>
                  <a:pt x="4130867" y="2223729"/>
                  <a:pt x="4150659" y="2232211"/>
                </a:cubicBezTo>
                <a:cubicBezTo>
                  <a:pt x="4161983" y="2237064"/>
                  <a:pt x="4174267" y="2239863"/>
                  <a:pt x="4186517" y="2241176"/>
                </a:cubicBezTo>
                <a:cubicBezTo>
                  <a:pt x="4258074" y="2248843"/>
                  <a:pt x="4329952" y="2253129"/>
                  <a:pt x="4401670" y="2259105"/>
                </a:cubicBezTo>
                <a:lnTo>
                  <a:pt x="4509247" y="2268070"/>
                </a:lnTo>
                <a:cubicBezTo>
                  <a:pt x="4515223" y="2274047"/>
                  <a:pt x="4519928" y="2281651"/>
                  <a:pt x="4527176" y="2286000"/>
                </a:cubicBezTo>
                <a:cubicBezTo>
                  <a:pt x="4535279" y="2290862"/>
                  <a:pt x="4547388" y="2288282"/>
                  <a:pt x="4554070" y="2294964"/>
                </a:cubicBezTo>
                <a:cubicBezTo>
                  <a:pt x="4560752" y="2301646"/>
                  <a:pt x="4558173" y="2313755"/>
                  <a:pt x="4563035" y="2321858"/>
                </a:cubicBezTo>
                <a:cubicBezTo>
                  <a:pt x="4594966" y="2375075"/>
                  <a:pt x="4568141" y="2297486"/>
                  <a:pt x="4598894" y="2366682"/>
                </a:cubicBezTo>
                <a:cubicBezTo>
                  <a:pt x="4627996" y="2432163"/>
                  <a:pt x="4594801" y="2413129"/>
                  <a:pt x="4643717" y="2429435"/>
                </a:cubicBezTo>
                <a:cubicBezTo>
                  <a:pt x="4649694" y="2435411"/>
                  <a:pt x="4654399" y="2443016"/>
                  <a:pt x="4661647" y="2447364"/>
                </a:cubicBezTo>
                <a:cubicBezTo>
                  <a:pt x="4713297" y="2478354"/>
                  <a:pt x="4681785" y="2413714"/>
                  <a:pt x="4760259" y="2492188"/>
                </a:cubicBezTo>
                <a:cubicBezTo>
                  <a:pt x="4818848" y="2550777"/>
                  <a:pt x="4777011" y="2511475"/>
                  <a:pt x="4894729" y="2599764"/>
                </a:cubicBezTo>
                <a:cubicBezTo>
                  <a:pt x="4900706" y="2611717"/>
                  <a:pt x="4905783" y="2624164"/>
                  <a:pt x="4912659" y="2635623"/>
                </a:cubicBezTo>
                <a:cubicBezTo>
                  <a:pt x="4923745" y="2654100"/>
                  <a:pt x="4938880" y="2670138"/>
                  <a:pt x="4948517" y="2689411"/>
                </a:cubicBezTo>
                <a:cubicBezTo>
                  <a:pt x="4990352" y="2773082"/>
                  <a:pt x="4960470" y="2749176"/>
                  <a:pt x="5020235" y="2779058"/>
                </a:cubicBezTo>
                <a:cubicBezTo>
                  <a:pt x="5033311" y="2796493"/>
                  <a:pt x="5047250" y="2818599"/>
                  <a:pt x="5065059" y="2832847"/>
                </a:cubicBezTo>
                <a:cubicBezTo>
                  <a:pt x="5073472" y="2839578"/>
                  <a:pt x="5083186" y="2844514"/>
                  <a:pt x="5091953" y="2850776"/>
                </a:cubicBezTo>
                <a:cubicBezTo>
                  <a:pt x="5104111" y="2859460"/>
                  <a:pt x="5114448" y="2870988"/>
                  <a:pt x="5127812" y="2877670"/>
                </a:cubicBezTo>
                <a:cubicBezTo>
                  <a:pt x="5144716" y="2886122"/>
                  <a:pt x="5181600" y="2895600"/>
                  <a:pt x="5181600" y="2895600"/>
                </a:cubicBezTo>
                <a:cubicBezTo>
                  <a:pt x="5214471" y="2892612"/>
                  <a:pt x="5248051" y="2894057"/>
                  <a:pt x="5280212" y="2886635"/>
                </a:cubicBezTo>
                <a:cubicBezTo>
                  <a:pt x="5288448" y="2884734"/>
                  <a:pt x="5290293" y="2871844"/>
                  <a:pt x="5298141" y="2868705"/>
                </a:cubicBezTo>
                <a:cubicBezTo>
                  <a:pt x="5321020" y="2859553"/>
                  <a:pt x="5369859" y="2850776"/>
                  <a:pt x="5369859" y="2850776"/>
                </a:cubicBezTo>
                <a:cubicBezTo>
                  <a:pt x="5384800" y="2841811"/>
                  <a:pt x="5398504" y="2830353"/>
                  <a:pt x="5414682" y="2823882"/>
                </a:cubicBezTo>
                <a:cubicBezTo>
                  <a:pt x="5428829" y="2818223"/>
                  <a:pt x="5444806" y="2818926"/>
                  <a:pt x="5459506" y="2814917"/>
                </a:cubicBezTo>
                <a:cubicBezTo>
                  <a:pt x="5477739" y="2809944"/>
                  <a:pt x="5495365" y="2802964"/>
                  <a:pt x="5513294" y="2796988"/>
                </a:cubicBezTo>
                <a:lnTo>
                  <a:pt x="5567082" y="2779058"/>
                </a:lnTo>
                <a:lnTo>
                  <a:pt x="5620870" y="2761129"/>
                </a:lnTo>
                <a:cubicBezTo>
                  <a:pt x="5632823" y="2755153"/>
                  <a:pt x="5643513" y="2745182"/>
                  <a:pt x="5656729" y="2743200"/>
                </a:cubicBezTo>
                <a:cubicBezTo>
                  <a:pt x="5704104" y="2736094"/>
                  <a:pt x="5752353" y="2737223"/>
                  <a:pt x="5800165" y="2734235"/>
                </a:cubicBezTo>
                <a:cubicBezTo>
                  <a:pt x="5861244" y="2713875"/>
                  <a:pt x="5829089" y="2722177"/>
                  <a:pt x="5943600" y="2716305"/>
                </a:cubicBezTo>
                <a:cubicBezTo>
                  <a:pt x="6021249" y="2712323"/>
                  <a:pt x="6098988" y="2710329"/>
                  <a:pt x="6176682" y="2707341"/>
                </a:cubicBezTo>
                <a:cubicBezTo>
                  <a:pt x="6214504" y="2694733"/>
                  <a:pt x="6224610" y="2689411"/>
                  <a:pt x="6275294" y="2689411"/>
                </a:cubicBezTo>
                <a:cubicBezTo>
                  <a:pt x="6296424" y="2689411"/>
                  <a:pt x="6317129" y="2695388"/>
                  <a:pt x="6338047" y="2698376"/>
                </a:cubicBezTo>
                <a:cubicBezTo>
                  <a:pt x="6350000" y="2716305"/>
                  <a:pt x="6358669" y="2736927"/>
                  <a:pt x="6373906" y="2752164"/>
                </a:cubicBezTo>
                <a:cubicBezTo>
                  <a:pt x="6394824" y="2773082"/>
                  <a:pt x="6420250" y="2790303"/>
                  <a:pt x="6436659" y="2814917"/>
                </a:cubicBezTo>
                <a:cubicBezTo>
                  <a:pt x="6461312" y="2851897"/>
                  <a:pt x="6456082" y="2851522"/>
                  <a:pt x="6508376" y="2877670"/>
                </a:cubicBezTo>
                <a:cubicBezTo>
                  <a:pt x="6531896" y="2889431"/>
                  <a:pt x="6572911" y="2912052"/>
                  <a:pt x="6598023" y="2913529"/>
                </a:cubicBezTo>
                <a:lnTo>
                  <a:pt x="6750423" y="2922494"/>
                </a:lnTo>
                <a:cubicBezTo>
                  <a:pt x="6759388" y="2925482"/>
                  <a:pt x="6769057" y="2926869"/>
                  <a:pt x="6777317" y="2931458"/>
                </a:cubicBezTo>
                <a:cubicBezTo>
                  <a:pt x="6809950" y="2949587"/>
                  <a:pt x="6843010" y="2985247"/>
                  <a:pt x="6884894" y="2985247"/>
                </a:cubicBezTo>
                <a:lnTo>
                  <a:pt x="7037294" y="2985247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/>
          <p:cNvSpPr txBox="1"/>
          <p:nvPr/>
        </p:nvSpPr>
        <p:spPr>
          <a:xfrm rot="16200000">
            <a:off x="-1057242" y="3614353"/>
            <a:ext cx="254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rgbClr val="FF0000"/>
                </a:solidFill>
              </a:rPr>
              <a:t>BIOMASA POBLACIONAL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="" xmlns:a16="http://schemas.microsoft.com/office/drawing/2014/main" id="{DB0B3540-BC25-40F8-98A7-29C1F3297CDE}"/>
              </a:ext>
            </a:extLst>
          </p:cNvPr>
          <p:cNvSpPr txBox="1"/>
          <p:nvPr/>
        </p:nvSpPr>
        <p:spPr>
          <a:xfrm>
            <a:off x="683568" y="1240848"/>
            <a:ext cx="727280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419" sz="2400" b="1" dirty="0">
                <a:solidFill>
                  <a:srgbClr val="0070C0"/>
                </a:solidFill>
              </a:rPr>
              <a:t>Hay menos peces en el mar que antes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94B72717-2262-42F7-B854-F30299A007C8}"/>
              </a:ext>
            </a:extLst>
          </p:cNvPr>
          <p:cNvSpPr txBox="1"/>
          <p:nvPr/>
        </p:nvSpPr>
        <p:spPr>
          <a:xfrm>
            <a:off x="698163" y="1615070"/>
            <a:ext cx="302433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00B0F0"/>
                </a:solidFill>
              </a:rPr>
              <a:t>% Capturas de alta mar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996D40A1-D684-4451-8C2F-34060A8586B9}"/>
              </a:ext>
            </a:extLst>
          </p:cNvPr>
          <p:cNvSpPr txBox="1"/>
          <p:nvPr/>
        </p:nvSpPr>
        <p:spPr>
          <a:xfrm>
            <a:off x="3707904" y="1599298"/>
            <a:ext cx="4248472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419" b="1" dirty="0">
                <a:solidFill>
                  <a:srgbClr val="0033CC"/>
                </a:solidFill>
              </a:rPr>
              <a:t>% especies sobreexplotadas</a:t>
            </a:r>
          </a:p>
        </p:txBody>
      </p:sp>
    </p:spTree>
    <p:extLst>
      <p:ext uri="{BB962C8B-B14F-4D97-AF65-F5344CB8AC3E}">
        <p14:creationId xmlns:p14="http://schemas.microsoft.com/office/powerpoint/2010/main" val="25099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8398" y="1484784"/>
            <a:ext cx="8136904" cy="47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s-ES_tradnl" sz="2400" b="1" dirty="0" smtClean="0"/>
              <a:t>Que es y para que realizamos la evaluación de stock?</a:t>
            </a:r>
            <a:endParaRPr lang="es-CL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5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398398" y="1484784"/>
            <a:ext cx="8136904" cy="487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es-ES_tradnl" sz="2400" b="1" dirty="0" smtClean="0"/>
              <a:t>Dinámica de poblaciones marinas explotadas</a:t>
            </a:r>
            <a:endParaRPr lang="es-CL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369319" y="2132856"/>
            <a:ext cx="8452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Estudia </a:t>
            </a:r>
            <a:r>
              <a:rPr lang="es-CL" dirty="0">
                <a:solidFill>
                  <a:srgbClr val="202122"/>
                </a:solidFill>
                <a:latin typeface="Arial" panose="020B0604020202020204" pitchFamily="34" charset="0"/>
              </a:rPr>
              <a:t>el tamaño y la composición por edades de </a:t>
            </a:r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las poblaciones</a:t>
            </a:r>
            <a:r>
              <a:rPr lang="es-CL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explotadas vistas como sistemas dinámicos (tiempo), </a:t>
            </a:r>
            <a:r>
              <a:rPr lang="es-CL" dirty="0">
                <a:solidFill>
                  <a:srgbClr val="202122"/>
                </a:solidFill>
                <a:latin typeface="Arial" panose="020B0604020202020204" pitchFamily="34" charset="0"/>
              </a:rPr>
              <a:t>y los </a:t>
            </a:r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procesos biológicos-ambientales que </a:t>
            </a:r>
            <a:r>
              <a:rPr lang="es-CL" dirty="0">
                <a:solidFill>
                  <a:srgbClr val="202122"/>
                </a:solidFill>
                <a:latin typeface="Arial" panose="020B0604020202020204" pitchFamily="34" charset="0"/>
              </a:rPr>
              <a:t>los </a:t>
            </a:r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determinan, tales como </a:t>
            </a:r>
            <a:r>
              <a:rPr lang="es-CL" dirty="0">
                <a:solidFill>
                  <a:srgbClr val="202122"/>
                </a:solidFill>
                <a:latin typeface="Arial" panose="020B0604020202020204" pitchFamily="34" charset="0"/>
              </a:rPr>
              <a:t>las tasas </a:t>
            </a:r>
            <a:r>
              <a:rPr lang="es-CL" dirty="0" smtClean="0">
                <a:solidFill>
                  <a:srgbClr val="202122"/>
                </a:solidFill>
                <a:latin typeface="Arial" panose="020B0604020202020204" pitchFamily="34" charset="0"/>
              </a:rPr>
              <a:t>de natalidad y mortalidad (natural y por pesca), la inmigración y emigración.</a:t>
            </a:r>
            <a:endParaRPr lang="es-CL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55576" y="4176713"/>
            <a:ext cx="7234801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s-CL" sz="2000" b="1" i="1" dirty="0" smtClean="0"/>
              <a:t>Población </a:t>
            </a:r>
            <a:r>
              <a:rPr lang="es-CL" sz="2000" i="1" dirty="0" smtClean="0"/>
              <a:t>= Sobrevivientes + Tasa crecimiento poblacional - Muertos</a:t>
            </a:r>
            <a:endParaRPr lang="es-CL" sz="2000" i="1" dirty="0"/>
          </a:p>
        </p:txBody>
      </p:sp>
      <p:sp>
        <p:nvSpPr>
          <p:cNvPr id="10" name="CuadroTexto 9"/>
          <p:cNvSpPr txBox="1"/>
          <p:nvPr/>
        </p:nvSpPr>
        <p:spPr>
          <a:xfrm>
            <a:off x="7020272" y="4725144"/>
            <a:ext cx="158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Natural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 pesca</a:t>
            </a:r>
            <a:endParaRPr lang="es-CL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37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1560" y="1214753"/>
            <a:ext cx="7620000" cy="167720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CL" sz="2400" b="1" dirty="0"/>
              <a:t>Población/stock: </a:t>
            </a:r>
            <a:r>
              <a:rPr lang="es-CL" sz="2400" dirty="0"/>
              <a:t>conjunto de individuos de la misma especie que comparten un determinado espacio físico  donde nacen, crecen, se reproducen y mueren</a:t>
            </a:r>
          </a:p>
        </p:txBody>
      </p:sp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026" name="Picture 2" descr="Resultado de imagen para ciclo biolÃ³gico pe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99" y="3596324"/>
            <a:ext cx="3464383" cy="2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11393" y="3543692"/>
            <a:ext cx="4163722" cy="29259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9" name="Picture 2" descr="Resultado de imagen para ciclo biolÃ³gico pec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8" y="3594648"/>
            <a:ext cx="3464383" cy="25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4864032" y="3542016"/>
            <a:ext cx="4163722" cy="29259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Flecha curvada hacia la izquierda 2"/>
          <p:cNvSpPr/>
          <p:nvPr/>
        </p:nvSpPr>
        <p:spPr>
          <a:xfrm rot="16200000">
            <a:off x="4261169" y="2056164"/>
            <a:ext cx="648072" cy="3024336"/>
          </a:xfrm>
          <a:prstGeom prst="curved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3" name="Flecha curvada hacia la izquierda 12"/>
          <p:cNvSpPr/>
          <p:nvPr/>
        </p:nvSpPr>
        <p:spPr>
          <a:xfrm rot="5400000">
            <a:off x="4247964" y="4822405"/>
            <a:ext cx="648072" cy="3024336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70994" y="2903788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Inmigrantes/emigrantes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454229" y="6023635"/>
            <a:ext cx="24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Emigrantes/inmigrantes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91052" y="6488668"/>
            <a:ext cx="106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err="1"/>
              <a:t>Habitat</a:t>
            </a:r>
            <a:r>
              <a:rPr lang="es-CL" b="1" dirty="0"/>
              <a:t> 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783685" y="6488668"/>
            <a:ext cx="106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err="1"/>
              <a:t>Habitat</a:t>
            </a:r>
            <a:r>
              <a:rPr lang="es-CL" b="1" dirty="0"/>
              <a:t> 2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4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 animBg="1"/>
      <p:bldP spid="13" grpId="0" animBg="1"/>
      <p:bldP spid="6" grpId="0"/>
      <p:bldP spid="14" grpId="0"/>
      <p:bldP spid="7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echa curvada hacia arriba 20"/>
          <p:cNvSpPr/>
          <p:nvPr/>
        </p:nvSpPr>
        <p:spPr>
          <a:xfrm rot="8740290">
            <a:off x="4321117" y="2313828"/>
            <a:ext cx="1544058" cy="870857"/>
          </a:xfrm>
          <a:prstGeom prst="curvedUp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4" name="Forma en L 13"/>
          <p:cNvSpPr/>
          <p:nvPr/>
        </p:nvSpPr>
        <p:spPr>
          <a:xfrm>
            <a:off x="1480457" y="2090058"/>
            <a:ext cx="4822372" cy="4441371"/>
          </a:xfrm>
          <a:prstGeom prst="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         </a:t>
            </a:r>
          </a:p>
          <a:p>
            <a:pPr algn="ctr"/>
            <a:r>
              <a:rPr lang="es-CL" dirty="0"/>
              <a:t>             </a:t>
            </a:r>
          </a:p>
          <a:p>
            <a:pPr algn="ctr"/>
            <a:r>
              <a:rPr lang="es-C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</a:t>
            </a:r>
          </a:p>
          <a:p>
            <a:pPr algn="ctr"/>
            <a:endParaRPr lang="es-C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C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C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CL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Medio ambiente</a:t>
            </a:r>
          </a:p>
        </p:txBody>
      </p:sp>
      <p:sp>
        <p:nvSpPr>
          <p:cNvPr id="19" name="Flecha curvada hacia arriba 18"/>
          <p:cNvSpPr/>
          <p:nvPr/>
        </p:nvSpPr>
        <p:spPr>
          <a:xfrm rot="16200000">
            <a:off x="5329637" y="3988537"/>
            <a:ext cx="1709056" cy="8077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17698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s-CL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de procesos biológicos</a:t>
            </a:r>
            <a:r>
              <a:rPr lang="es-CL" sz="2400" dirty="0"/>
              <a:t>: principales componentes de una población marina explotada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099457" y="5421086"/>
            <a:ext cx="1970314" cy="642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Reclutamientos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099457" y="2530928"/>
            <a:ext cx="1970314" cy="6422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Crecimiento </a:t>
            </a:r>
            <a:r>
              <a:rPr lang="es-CL" dirty="0" smtClean="0"/>
              <a:t>individual</a:t>
            </a:r>
            <a:endParaRPr lang="es-CL" dirty="0"/>
          </a:p>
        </p:txBody>
      </p:sp>
      <p:sp>
        <p:nvSpPr>
          <p:cNvPr id="9" name="Rectángulo 8"/>
          <p:cNvSpPr/>
          <p:nvPr/>
        </p:nvSpPr>
        <p:spPr>
          <a:xfrm>
            <a:off x="5780315" y="2525485"/>
            <a:ext cx="1970314" cy="642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u="sng" dirty="0">
                <a:solidFill>
                  <a:schemeClr val="tx1"/>
                </a:solidFill>
              </a:rPr>
              <a:t>Mortalidad por pesca (F)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307749" y="1300844"/>
            <a:ext cx="1970314" cy="6422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Flota: esfuerzo de pesca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041572" y="3989614"/>
            <a:ext cx="1970314" cy="6422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dirty="0"/>
              <a:t>Sobrevivientes</a:t>
            </a:r>
          </a:p>
        </p:txBody>
      </p:sp>
      <p:sp>
        <p:nvSpPr>
          <p:cNvPr id="16" name="Flecha curvada hacia arriba 15"/>
          <p:cNvSpPr/>
          <p:nvPr/>
        </p:nvSpPr>
        <p:spPr>
          <a:xfrm rot="2473419">
            <a:off x="1807026" y="3498538"/>
            <a:ext cx="1436913" cy="87085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8" name="Flecha curvada hacia abajo 17"/>
          <p:cNvSpPr/>
          <p:nvPr/>
        </p:nvSpPr>
        <p:spPr>
          <a:xfrm rot="18664290">
            <a:off x="2084978" y="4570957"/>
            <a:ext cx="1088570" cy="65314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3233056" y="3505200"/>
            <a:ext cx="2362200" cy="17417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2800" dirty="0"/>
          </a:p>
        </p:txBody>
      </p:sp>
      <p:sp>
        <p:nvSpPr>
          <p:cNvPr id="23" name="Flecha abajo 22"/>
          <p:cNvSpPr/>
          <p:nvPr/>
        </p:nvSpPr>
        <p:spPr>
          <a:xfrm>
            <a:off x="7175863" y="2041872"/>
            <a:ext cx="226423" cy="410902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Rectángulo 9"/>
          <p:cNvSpPr/>
          <p:nvPr/>
        </p:nvSpPr>
        <p:spPr>
          <a:xfrm>
            <a:off x="5867401" y="5421086"/>
            <a:ext cx="1970314" cy="64225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dirty="0"/>
              <a:t>Mortalidad natural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53" y="3516787"/>
            <a:ext cx="2354303" cy="1730128"/>
          </a:xfrm>
          <a:prstGeom prst="rect">
            <a:avLst/>
          </a:prstGeom>
        </p:spPr>
      </p:pic>
      <p:sp>
        <p:nvSpPr>
          <p:cNvPr id="22" name="Flecha curvada hacia abajo 21"/>
          <p:cNvSpPr/>
          <p:nvPr/>
        </p:nvSpPr>
        <p:spPr>
          <a:xfrm rot="7981038">
            <a:off x="3069771" y="5320937"/>
            <a:ext cx="1310640" cy="609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25" name="Flecha curvada hacia abajo 24"/>
          <p:cNvSpPr/>
          <p:nvPr/>
        </p:nvSpPr>
        <p:spPr>
          <a:xfrm rot="12993066">
            <a:off x="4554491" y="5316063"/>
            <a:ext cx="1852301" cy="653143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96823" y="3468859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dirty="0"/>
              <a:t>Biomasa poblacional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49776" y="3148333"/>
            <a:ext cx="222528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Edad, </a:t>
            </a:r>
            <a:endParaRPr lang="es-CL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Tasa de crecimiento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Peso-talla,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otras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88712" y="5847401"/>
            <a:ext cx="14734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Madurez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Relación S/R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Ambiente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Otras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7159622" y="3122975"/>
            <a:ext cx="1580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Captura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Selectividad </a:t>
            </a:r>
            <a:endParaRPr lang="es-C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6491385" y="6113894"/>
            <a:ext cx="22252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Longevidad</a:t>
            </a:r>
          </a:p>
          <a:p>
            <a:r>
              <a:rPr lang="es-CL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Predación</a:t>
            </a:r>
            <a:endParaRPr lang="es-C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Enfermedades, otras</a:t>
            </a:r>
            <a:endParaRPr lang="es-C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7402286" y="2039979"/>
            <a:ext cx="1688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Capturabilidad</a:t>
            </a:r>
          </a:p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Poder de pesca</a:t>
            </a:r>
            <a:endParaRPr lang="es-C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85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3" grpId="0"/>
      <p:bldP spid="24" grpId="0"/>
      <p:bldP spid="26" grpId="0"/>
      <p:bldP spid="27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0198D413-6F83-4826-A80F-C7B487E34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10" y="1479208"/>
            <a:ext cx="7886700" cy="5040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419" sz="2800" dirty="0" smtClean="0"/>
              <a:t>Condiciones de equilibrio poblacional dinámico</a:t>
            </a:r>
            <a:endParaRPr lang="es-419" sz="280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3B9D2F5A-1203-4080-B1FF-58EF8E15F0A6}"/>
              </a:ext>
            </a:extLst>
          </p:cNvPr>
          <p:cNvSpPr/>
          <p:nvPr/>
        </p:nvSpPr>
        <p:spPr>
          <a:xfrm>
            <a:off x="304110" y="5373306"/>
            <a:ext cx="820891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419" sz="2000" dirty="0"/>
              <a:t>Si </a:t>
            </a:r>
            <a:r>
              <a:rPr lang="es-CL" sz="2000" b="1" i="1" dirty="0">
                <a:solidFill>
                  <a:srgbClr val="0033CC"/>
                </a:solidFill>
              </a:rPr>
              <a:t>Crecimiento neto (</a:t>
            </a:r>
            <a:r>
              <a:rPr lang="es-CL" sz="2000" b="1" i="1" dirty="0" smtClean="0">
                <a:solidFill>
                  <a:srgbClr val="0033CC"/>
                </a:solidFill>
              </a:rPr>
              <a:t>G) </a:t>
            </a:r>
            <a:r>
              <a:rPr lang="es-CL" sz="2000" i="1" dirty="0" smtClean="0"/>
              <a:t>=</a:t>
            </a:r>
            <a:r>
              <a:rPr lang="es-CL" sz="2000" b="1" i="1" dirty="0" smtClean="0">
                <a:solidFill>
                  <a:srgbClr val="FF0000"/>
                </a:solidFill>
              </a:rPr>
              <a:t> </a:t>
            </a:r>
            <a:r>
              <a:rPr lang="es-CL" sz="2000" b="1" i="1" dirty="0">
                <a:solidFill>
                  <a:srgbClr val="FF0000"/>
                </a:solidFill>
              </a:rPr>
              <a:t>Muertos por </a:t>
            </a:r>
            <a:r>
              <a:rPr lang="es-CL" sz="2000" b="1" i="1" dirty="0" smtClean="0">
                <a:solidFill>
                  <a:srgbClr val="FF0000"/>
                </a:solidFill>
              </a:rPr>
              <a:t>pesca</a:t>
            </a:r>
            <a:r>
              <a:rPr lang="es-CL" sz="2000" dirty="0" smtClean="0">
                <a:solidFill>
                  <a:srgbClr val="FF0000"/>
                </a:solidFill>
              </a:rPr>
              <a:t> </a:t>
            </a:r>
            <a:r>
              <a:rPr lang="es-CL" sz="2000" dirty="0" smtClean="0"/>
              <a:t>la población alcanzará un estado de equilibrio o estacionario</a:t>
            </a:r>
            <a:endParaRPr lang="es-CL" sz="2000" b="1" i="1" dirty="0">
              <a:solidFill>
                <a:srgbClr val="FF0000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586498" y="2077256"/>
            <a:ext cx="7625357" cy="707886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s-CL" sz="2000" b="1" i="1" dirty="0" smtClean="0"/>
              <a:t>Población</a:t>
            </a:r>
            <a:r>
              <a:rPr lang="es-CL" sz="2000" i="1" dirty="0" smtClean="0"/>
              <a:t> = Sobrevivientes + </a:t>
            </a:r>
            <a:r>
              <a:rPr lang="es-CL" sz="2000" b="1" i="1" dirty="0" smtClean="0">
                <a:solidFill>
                  <a:srgbClr val="0033CC"/>
                </a:solidFill>
              </a:rPr>
              <a:t>Crecimiento individual + Reclutamientos</a:t>
            </a:r>
            <a:r>
              <a:rPr lang="es-CL" sz="2000" i="1" dirty="0" smtClean="0"/>
              <a:t> </a:t>
            </a:r>
          </a:p>
          <a:p>
            <a:r>
              <a:rPr lang="es-CL" sz="2000" i="1" dirty="0"/>
              <a:t> </a:t>
            </a:r>
            <a:r>
              <a:rPr lang="es-CL" sz="2000" i="1" dirty="0" smtClean="0"/>
              <a:t>                                                </a:t>
            </a:r>
            <a:r>
              <a:rPr lang="es-CL" sz="2000" b="1" i="1" dirty="0" smtClean="0"/>
              <a:t>-</a:t>
            </a:r>
            <a:r>
              <a:rPr lang="es-CL" sz="2000" i="1" dirty="0" smtClean="0"/>
              <a:t>  </a:t>
            </a:r>
            <a:r>
              <a:rPr lang="es-CL" sz="2000" b="1" i="1" dirty="0">
                <a:solidFill>
                  <a:srgbClr val="0033CC"/>
                </a:solidFill>
              </a:rPr>
              <a:t>Mortalidad natural </a:t>
            </a:r>
            <a:r>
              <a:rPr lang="es-CL" sz="2000" b="1" i="1" dirty="0" smtClean="0">
                <a:solidFill>
                  <a:srgbClr val="FF0000"/>
                </a:solidFill>
              </a:rPr>
              <a:t>- Muertos por pesca</a:t>
            </a:r>
            <a:endParaRPr lang="es-CL" sz="2000" b="1" i="1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13302" y="3285150"/>
            <a:ext cx="8828635" cy="40011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s-CL" sz="2000" b="1" i="1" dirty="0" smtClean="0"/>
              <a:t>Población(t)</a:t>
            </a:r>
            <a:r>
              <a:rPr lang="es-CL" sz="2000" i="1" dirty="0" smtClean="0"/>
              <a:t> = </a:t>
            </a:r>
            <a:r>
              <a:rPr lang="es-CL" sz="2000" b="1" i="1" dirty="0" smtClean="0"/>
              <a:t>Población(t-1)</a:t>
            </a:r>
            <a:r>
              <a:rPr lang="es-CL" sz="2000" i="1" dirty="0" smtClean="0"/>
              <a:t> + </a:t>
            </a:r>
            <a:r>
              <a:rPr lang="es-CL" sz="2000" b="1" i="1" dirty="0" smtClean="0">
                <a:solidFill>
                  <a:srgbClr val="0033CC"/>
                </a:solidFill>
              </a:rPr>
              <a:t>Crecimiento </a:t>
            </a:r>
            <a:r>
              <a:rPr lang="es-CL" sz="2000" b="1" i="1" dirty="0" err="1" smtClean="0">
                <a:solidFill>
                  <a:srgbClr val="0033CC"/>
                </a:solidFill>
              </a:rPr>
              <a:t>letente</a:t>
            </a:r>
            <a:r>
              <a:rPr lang="es-CL" sz="2000" b="1" i="1" dirty="0" smtClean="0">
                <a:solidFill>
                  <a:srgbClr val="0033CC"/>
                </a:solidFill>
              </a:rPr>
              <a:t> </a:t>
            </a:r>
            <a:r>
              <a:rPr lang="es-CL" sz="2000" b="1" i="1" dirty="0" smtClean="0">
                <a:solidFill>
                  <a:srgbClr val="0033CC"/>
                </a:solidFill>
              </a:rPr>
              <a:t>(G)(t) </a:t>
            </a:r>
            <a:r>
              <a:rPr lang="es-CL" sz="2000" i="1" dirty="0" smtClean="0"/>
              <a:t>-</a:t>
            </a:r>
            <a:r>
              <a:rPr lang="es-CL" sz="2000" b="1" i="1" dirty="0" smtClean="0">
                <a:solidFill>
                  <a:srgbClr val="FF0000"/>
                </a:solidFill>
              </a:rPr>
              <a:t> Muertos por pesca (t-1)</a:t>
            </a:r>
            <a:endParaRPr lang="es-CL" sz="2000" b="1" i="1" dirty="0">
              <a:solidFill>
                <a:srgbClr val="FF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635896" y="3786816"/>
            <a:ext cx="2952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Balance entre el crecimiento individual, los reclutamientos y la mortalidad natural</a:t>
            </a:r>
            <a:endParaRPr lang="es-CL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4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235" y="1313024"/>
            <a:ext cx="373967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L" b="1" dirty="0" smtClean="0"/>
              <a:t>MODELO DE DINAMICA EN BIOMASA</a:t>
            </a:r>
            <a:endParaRPr lang="es-C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/>
              <p:cNvSpPr txBox="1"/>
              <p:nvPr/>
            </p:nvSpPr>
            <p:spPr>
              <a:xfrm>
                <a:off x="395536" y="2111140"/>
                <a:ext cx="84969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CL" dirty="0" smtClean="0"/>
                  <a:t>La </a:t>
                </a:r>
                <a:r>
                  <a:rPr lang="es-CL" b="1" dirty="0" smtClean="0"/>
                  <a:t>tasa de crecimiento </a:t>
                </a:r>
                <a:r>
                  <a:rPr lang="es-CL" b="1" dirty="0" smtClean="0"/>
                  <a:t>o función producción latente </a:t>
                </a:r>
                <a:r>
                  <a:rPr lang="es-CL" dirty="0" smtClean="0"/>
                  <a:t>de una población (</a:t>
                </a:r>
                <a:r>
                  <a:rPr lang="es-CL" b="1" dirty="0" smtClean="0"/>
                  <a:t>G</a:t>
                </a:r>
                <a:r>
                  <a:rPr lang="es-CL" dirty="0" smtClean="0"/>
                  <a:t>) en el tiempo t puede ser representado como una función de la biomasa</a:t>
                </a:r>
                <a:r>
                  <a:rPr lang="es-CL" dirty="0"/>
                  <a:t> </a:t>
                </a:r>
                <a14:m>
                  <m:oMath xmlns:m="http://schemas.openxmlformats.org/officeDocument/2006/math">
                    <m:r>
                      <a:rPr lang="es-CL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CL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CL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s-C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CL" dirty="0"/>
              </a:p>
            </p:txBody>
          </p:sp>
        </mc:Choice>
        <mc:Fallback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111140"/>
                <a:ext cx="849694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646" t="-4717" r="-574" b="-1415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3222361" y="2990113"/>
                <a:ext cx="2544093" cy="276999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361" y="2990113"/>
                <a:ext cx="254409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918" t="-4444" r="-3118" b="-3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534834" y="3730634"/>
            <a:ext cx="382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 smtClean="0"/>
              <a:t>Crecimiento </a:t>
            </a:r>
            <a:r>
              <a:rPr lang="es-CL" b="1" dirty="0" smtClean="0"/>
              <a:t>lineal (</a:t>
            </a:r>
            <a:r>
              <a:rPr lang="es-CL" b="1" dirty="0" err="1" smtClean="0"/>
              <a:t>Maltus</a:t>
            </a:r>
            <a:r>
              <a:rPr lang="es-CL" b="1" dirty="0" smtClean="0"/>
              <a:t>)</a:t>
            </a:r>
            <a:endParaRPr lang="es-C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/>
              <p:cNvSpPr/>
              <p:nvPr/>
            </p:nvSpPr>
            <p:spPr>
              <a:xfrm>
                <a:off x="5178677" y="3686940"/>
                <a:ext cx="1896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+1)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8" name="Rectá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677" y="3686940"/>
                <a:ext cx="1896032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534834" y="4323680"/>
            <a:ext cx="382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 smtClean="0"/>
              <a:t>Crecimiento </a:t>
            </a:r>
            <a:r>
              <a:rPr lang="es-CL" b="1" dirty="0" smtClean="0"/>
              <a:t>logístico de </a:t>
            </a:r>
            <a:r>
              <a:rPr lang="es-CL" b="1" dirty="0" err="1" smtClean="0"/>
              <a:t>Schaefer</a:t>
            </a:r>
            <a:endParaRPr lang="es-C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/>
              <p:cNvSpPr/>
              <p:nvPr/>
            </p:nvSpPr>
            <p:spPr>
              <a:xfrm>
                <a:off x="5161557" y="4099966"/>
                <a:ext cx="2064924" cy="609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9" name="Rectángulo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57" y="4099966"/>
                <a:ext cx="2064924" cy="6090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/>
          <p:cNvSpPr txBox="1"/>
          <p:nvPr/>
        </p:nvSpPr>
        <p:spPr>
          <a:xfrm>
            <a:off x="560676" y="5569592"/>
            <a:ext cx="2716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 smtClean="0"/>
              <a:t>Crecimiento </a:t>
            </a:r>
            <a:r>
              <a:rPr lang="es-CL" b="1" dirty="0" err="1" smtClean="0"/>
              <a:t>Beverton</a:t>
            </a:r>
            <a:r>
              <a:rPr lang="es-CL" b="1" dirty="0" smtClean="0"/>
              <a:t> </a:t>
            </a:r>
            <a:r>
              <a:rPr lang="es-CL" b="1" dirty="0" err="1" smtClean="0"/>
              <a:t>Holt</a:t>
            </a:r>
            <a:endParaRPr lang="es-C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ángulo 22"/>
              <p:cNvSpPr/>
              <p:nvPr/>
            </p:nvSpPr>
            <p:spPr>
              <a:xfrm>
                <a:off x="5161557" y="5520910"/>
                <a:ext cx="1913152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𝑏𝐵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23" name="Rectángulo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57" y="5520910"/>
                <a:ext cx="1913152" cy="63446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adroTexto 14"/>
          <p:cNvSpPr txBox="1"/>
          <p:nvPr/>
        </p:nvSpPr>
        <p:spPr>
          <a:xfrm>
            <a:off x="526320" y="4946636"/>
            <a:ext cx="447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b="1" dirty="0" smtClean="0"/>
              <a:t>Crecimiento </a:t>
            </a:r>
            <a:r>
              <a:rPr lang="es-CL" b="1" dirty="0" smtClean="0"/>
              <a:t>logístico de Pella-</a:t>
            </a:r>
            <a:r>
              <a:rPr lang="es-CL" b="1" dirty="0" err="1" smtClean="0"/>
              <a:t>Tomlinson</a:t>
            </a:r>
            <a:endParaRPr lang="es-CL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ángulo 15"/>
              <p:cNvSpPr/>
              <p:nvPr/>
            </p:nvSpPr>
            <p:spPr>
              <a:xfrm>
                <a:off x="5174150" y="4750112"/>
                <a:ext cx="2361287" cy="6504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s-CL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s-CL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num>
                                <m:den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>
          <p:sp>
            <p:nvSpPr>
              <p:cNvPr id="16" name="Rectá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150" y="4750112"/>
                <a:ext cx="2361287" cy="6504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6563371" y="2867002"/>
            <a:ext cx="2562048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CL" sz="1400" dirty="0" smtClean="0"/>
              <a:t>K= capacidad de carga</a:t>
            </a:r>
          </a:p>
          <a:p>
            <a:r>
              <a:rPr lang="es-CL" sz="1400" dirty="0" smtClean="0"/>
              <a:t>r= tasa intrínseca de crecimiento</a:t>
            </a:r>
            <a:endParaRPr lang="es-CL" sz="1400" dirty="0"/>
          </a:p>
        </p:txBody>
      </p:sp>
    </p:spTree>
    <p:extLst>
      <p:ext uri="{BB962C8B-B14F-4D97-AF65-F5344CB8AC3E}">
        <p14:creationId xmlns:p14="http://schemas.microsoft.com/office/powerpoint/2010/main" val="201639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8" grpId="0"/>
      <p:bldP spid="19" grpId="0"/>
      <p:bldP spid="22" grpId="0"/>
      <p:bldP spid="23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235" y="1313024"/>
            <a:ext cx="40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smtClean="0"/>
              <a:t>Función de producción latente (script1.r)</a:t>
            </a:r>
            <a:endParaRPr lang="es-C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11560" y="1974845"/>
            <a:ext cx="7992888" cy="41549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  <a:p>
            <a:endParaRPr lang="es-C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B=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(0,1000,10)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r=0.3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K=1000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rho=2.5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b=0.05</a:t>
            </a:r>
          </a:p>
          <a:p>
            <a:endParaRPr lang="es-C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C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G1=(r+1)*B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G2=r*B*(1-B/K)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G3=r*B*(1-(B/K)^rho)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G4=(r+1)*B/(1+b*B)</a:t>
            </a:r>
          </a:p>
          <a:p>
            <a:endParaRPr lang="es-C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plot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(B,G1/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(G1),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="l",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=2,ylab="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Relative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G", 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xlab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Biomass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(B,G2/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(G2),col="red",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(B,G3/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(G3),col="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(B,G4/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(G4),col="blue",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=2)</a:t>
            </a: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legend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",c("lineal", 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Schaefer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","P-T","B-H"),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=c(1,1,1),col=c("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","red","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","blue"),</a:t>
            </a:r>
          </a:p>
          <a:p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=2,cex=1.0,bty = "n")</a:t>
            </a:r>
          </a:p>
          <a:p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grid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NULL, 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ny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NULL, 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lty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2, col = "gray",</a:t>
            </a:r>
            <a:r>
              <a:rPr lang="es-C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lwd</a:t>
            </a:r>
            <a:r>
              <a:rPr lang="es-C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142143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0"/>
            <a:ext cx="8100392" cy="684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235" y="1313024"/>
            <a:ext cx="307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smtClean="0"/>
              <a:t>Función de producción latente</a:t>
            </a:r>
            <a:endParaRPr lang="es-C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8856"/>
          <a:stretch/>
        </p:blipFill>
        <p:spPr>
          <a:xfrm>
            <a:off x="323528" y="1718350"/>
            <a:ext cx="6090600" cy="50458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247534" y="1844824"/>
            <a:ext cx="2500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Es natural pensar que a medida que la biomasa se aproxima a su capacidad de carga, predominarán efectos compensatorios que reducirán el crecimiento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14762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98235" y="1313024"/>
            <a:ext cx="307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 smtClean="0"/>
              <a:t>Función de producción latente</a:t>
            </a:r>
            <a:endParaRPr lang="es-CL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t="8856"/>
          <a:stretch/>
        </p:blipFill>
        <p:spPr>
          <a:xfrm>
            <a:off x="323528" y="1718350"/>
            <a:ext cx="6090600" cy="5045805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247534" y="1844824"/>
            <a:ext cx="25009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Es natural pensar que a medida que la biomasa se aproxima a su capacidad de carga, predominarán efectos compensatorios que reducirán el crecimiento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7006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2" descr="Resultado de imagen para poblacion de pece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82787" y="1343130"/>
            <a:ext cx="371633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CL" sz="2400" b="1" dirty="0"/>
              <a:t>Relación biomasa y reclutas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215900" y="1954670"/>
            <a:ext cx="8420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sz="2400" dirty="0"/>
              <a:t>La </a:t>
            </a:r>
            <a:r>
              <a:rPr lang="es-CL" sz="2400" b="1" dirty="0"/>
              <a:t>biomasa adulta </a:t>
            </a:r>
            <a:r>
              <a:rPr lang="es-CL" sz="2400" dirty="0"/>
              <a:t>se reproduce y da origen a los </a:t>
            </a:r>
            <a:r>
              <a:rPr lang="es-CL" sz="2400" b="1" dirty="0"/>
              <a:t>reclutamientos</a:t>
            </a:r>
            <a:r>
              <a:rPr lang="es-CL" sz="2400" dirty="0"/>
              <a:t>. 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716015" y="2852936"/>
            <a:ext cx="391998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L" b="1" dirty="0"/>
              <a:t>OBJETIVO DEL MANEJO PESQUERO </a:t>
            </a:r>
            <a:r>
              <a:rPr lang="es-CL" dirty="0"/>
              <a:t>:</a:t>
            </a:r>
          </a:p>
        </p:txBody>
      </p:sp>
      <p:pic>
        <p:nvPicPr>
          <p:cNvPr id="9218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76" y="3145964"/>
            <a:ext cx="313289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390007" y="3789040"/>
            <a:ext cx="45720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 algn="just"/>
            <a:r>
              <a:rPr lang="es-CL" dirty="0"/>
              <a:t>Cautelar la sobrevivencia de la biomasa </a:t>
            </a:r>
            <a:r>
              <a:rPr lang="es-CL" dirty="0" err="1"/>
              <a:t>desovante</a:t>
            </a:r>
            <a:r>
              <a:rPr lang="es-CL" dirty="0"/>
              <a:t>/adultos/parental/reproductiva con el fin de permitir que la mayor proporción de individuos desoven.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1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83568" y="620688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Reclutas(t)                                                                          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264696" cy="415748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E6AF4ED0-74F8-4070-94C2-56D232A59815}"/>
              </a:ext>
            </a:extLst>
          </p:cNvPr>
          <p:cNvSpPr txBox="1"/>
          <p:nvPr/>
        </p:nvSpPr>
        <p:spPr>
          <a:xfrm>
            <a:off x="0" y="5570256"/>
            <a:ext cx="9144000" cy="7078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i="1" dirty="0"/>
              <a:t>Reclutamiento</a:t>
            </a:r>
            <a:r>
              <a:rPr lang="es-ES" sz="2000" i="1" dirty="0"/>
              <a:t>: corresponden a los individuos mas pequeños que empiezan a ser capturados/pescados. Esta definición depende de cada pesquería</a:t>
            </a:r>
            <a:endParaRPr lang="es-CL" sz="2000" i="1" dirty="0"/>
          </a:p>
        </p:txBody>
      </p:sp>
      <p:sp>
        <p:nvSpPr>
          <p:cNvPr id="5" name="CuadroTexto 4"/>
          <p:cNvSpPr txBox="1"/>
          <p:nvPr/>
        </p:nvSpPr>
        <p:spPr>
          <a:xfrm>
            <a:off x="2499825" y="301588"/>
            <a:ext cx="35682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/>
              <a:t>En anchoveta reclutan a los 6 meses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563888" y="704890"/>
            <a:ext cx="319664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/>
              <a:t>En merluza reclutan a los 2 años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355976" y="1135777"/>
            <a:ext cx="316811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/>
              <a:t>En bacalao reclutan a los 4 años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122779" y="1569893"/>
            <a:ext cx="399109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/>
              <a:t>En Orange </a:t>
            </a:r>
            <a:r>
              <a:rPr lang="es-CL" dirty="0" err="1"/>
              <a:t>Roughy</a:t>
            </a:r>
            <a:r>
              <a:rPr lang="es-CL" dirty="0"/>
              <a:t> reclutan a los 60 años</a:t>
            </a:r>
          </a:p>
        </p:txBody>
      </p:sp>
    </p:spTree>
    <p:extLst>
      <p:ext uri="{BB962C8B-B14F-4D97-AF65-F5344CB8AC3E}">
        <p14:creationId xmlns:p14="http://schemas.microsoft.com/office/powerpoint/2010/main" val="116533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1286" y="1392394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b="1" dirty="0"/>
              <a:t>Reclutas(t)                                                                           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680260" y="1988840"/>
            <a:ext cx="30545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- Dependencia de la población ADULTA……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82398" y="5841130"/>
            <a:ext cx="4608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/>
              <a:t>- Dependencia de las condiciones ambientales…………….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1688463"/>
            <a:ext cx="4392488" cy="348299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" t="25403" r="56019" b="52581"/>
          <a:stretch/>
        </p:blipFill>
        <p:spPr>
          <a:xfrm>
            <a:off x="7153606" y="4813558"/>
            <a:ext cx="1990394" cy="648072"/>
          </a:xfrm>
          <a:prstGeom prst="rect">
            <a:avLst/>
          </a:prstGeom>
        </p:spPr>
      </p:pic>
      <p:pic>
        <p:nvPicPr>
          <p:cNvPr id="1026" name="Picture 2" descr="El cambio climático y sus consecuencias en los océanos y los glaciares - El  Comerc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8376">
            <a:off x="4303781" y="5333855"/>
            <a:ext cx="2562641" cy="142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 rot="3076097">
            <a:off x="6011748" y="2348880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resiliencia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975"/>
            <a:ext cx="3056467" cy="8795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32263" y="391755"/>
            <a:ext cx="7200800" cy="54938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3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CL" dirty="0"/>
              <a:t>Reclutamiento y población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4869160"/>
            <a:ext cx="5023621" cy="152388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395" y="1029353"/>
            <a:ext cx="4824536" cy="38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9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628650" y="365127"/>
            <a:ext cx="7886700" cy="6876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b="1" dirty="0"/>
              <a:t>Modelo de </a:t>
            </a:r>
            <a:r>
              <a:rPr lang="es-CL" b="1" dirty="0" err="1"/>
              <a:t>Beverton</a:t>
            </a:r>
            <a:r>
              <a:rPr lang="es-CL" b="1" dirty="0"/>
              <a:t> y </a:t>
            </a:r>
            <a:r>
              <a:rPr lang="es-CL" b="1" dirty="0" err="1"/>
              <a:t>Holt</a:t>
            </a:r>
            <a:endParaRPr lang="es-CL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107504" y="1627124"/>
            <a:ext cx="3832832" cy="34163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2400" dirty="0"/>
              <a:t>Fenómenos de </a:t>
            </a:r>
            <a:r>
              <a:rPr lang="es-CL" sz="2400" b="1" dirty="0"/>
              <a:t>COMPENSACION</a:t>
            </a:r>
            <a:r>
              <a:rPr lang="es-CL" sz="2400" dirty="0"/>
              <a:t> limitan una mayor </a:t>
            </a:r>
            <a:r>
              <a:rPr lang="es-CL" sz="2400" dirty="0" err="1"/>
              <a:t>sobreviviencia</a:t>
            </a:r>
            <a:r>
              <a:rPr lang="es-CL" sz="2400" dirty="0"/>
              <a:t> de huevos y larvas</a:t>
            </a:r>
          </a:p>
          <a:p>
            <a:endParaRPr lang="es-CL" sz="2400" dirty="0"/>
          </a:p>
          <a:p>
            <a:pPr marL="285750" indent="-285750">
              <a:buFontTx/>
              <a:buChar char="-"/>
            </a:pPr>
            <a:r>
              <a:rPr lang="es-CL" sz="2400" dirty="0"/>
              <a:t>Competencia por alimento</a:t>
            </a:r>
          </a:p>
          <a:p>
            <a:pPr marL="285750" indent="-285750">
              <a:buFontTx/>
              <a:buChar char="-"/>
            </a:pPr>
            <a:r>
              <a:rPr lang="es-CL" sz="2400" dirty="0"/>
              <a:t>Competencia por hábitat</a:t>
            </a:r>
          </a:p>
          <a:p>
            <a:pPr marL="285750" indent="-285750">
              <a:buFontTx/>
              <a:buChar char="-"/>
            </a:pPr>
            <a:r>
              <a:rPr lang="es-CL" sz="2400" dirty="0"/>
              <a:t>Restricciones ambientales</a:t>
            </a:r>
          </a:p>
          <a:p>
            <a:endParaRPr lang="es-CL" sz="2400" dirty="0"/>
          </a:p>
        </p:txBody>
      </p:sp>
      <p:pic>
        <p:nvPicPr>
          <p:cNvPr id="7" name="Picture 2" descr="https://ars.els-cdn.com/content/image/1-s2.0-S0378475417303464-gr1_lrg.jpg">
            <a:extLst>
              <a:ext uri="{FF2B5EF4-FFF2-40B4-BE49-F238E27FC236}">
                <a16:creationId xmlns="" xmlns:a16="http://schemas.microsoft.com/office/drawing/2014/main" id="{4BD46546-5E9E-49A5-844C-01650E126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411100"/>
            <a:ext cx="4427984" cy="41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>
            <a:extLst>
              <a:ext uri="{FF2B5EF4-FFF2-40B4-BE49-F238E27FC236}">
                <a16:creationId xmlns="" xmlns:a16="http://schemas.microsoft.com/office/drawing/2014/main" id="{34B01E46-50BE-4FF2-B48F-4A11F422C32D}"/>
              </a:ext>
            </a:extLst>
          </p:cNvPr>
          <p:cNvSpPr/>
          <p:nvPr/>
        </p:nvSpPr>
        <p:spPr>
          <a:xfrm>
            <a:off x="4355976" y="1051061"/>
            <a:ext cx="4968552" cy="273630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326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87610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s-CL" b="1" dirty="0"/>
              <a:t>Modelo de </a:t>
            </a:r>
            <a:r>
              <a:rPr lang="es-CL" b="1" dirty="0" err="1"/>
              <a:t>Ricker</a:t>
            </a:r>
            <a:endParaRPr lang="es-CL" b="1" dirty="0"/>
          </a:p>
        </p:txBody>
      </p:sp>
      <p:sp>
        <p:nvSpPr>
          <p:cNvPr id="4" name="CuadroTexto 3"/>
          <p:cNvSpPr txBox="1"/>
          <p:nvPr/>
        </p:nvSpPr>
        <p:spPr>
          <a:xfrm>
            <a:off x="251520" y="1700808"/>
            <a:ext cx="3832832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CL" sz="2400" dirty="0"/>
              <a:t>Existe una </a:t>
            </a:r>
            <a:r>
              <a:rPr lang="es-CL" sz="2400" b="1" dirty="0"/>
              <a:t>SOBRECOMPENSACION</a:t>
            </a:r>
            <a:r>
              <a:rPr lang="es-CL" sz="2400" dirty="0"/>
              <a:t> determinada por procesos denso-dependientes:</a:t>
            </a:r>
          </a:p>
          <a:p>
            <a:endParaRPr lang="es-CL" sz="2400" dirty="0"/>
          </a:p>
          <a:p>
            <a:pPr marL="285750" indent="-285750">
              <a:buFontTx/>
              <a:buChar char="-"/>
            </a:pPr>
            <a:r>
              <a:rPr lang="es-CL" sz="2400" dirty="0"/>
              <a:t>Canibalismo</a:t>
            </a:r>
          </a:p>
          <a:p>
            <a:pPr marL="285750" indent="-285750">
              <a:buFontTx/>
              <a:buChar char="-"/>
            </a:pPr>
            <a:r>
              <a:rPr lang="es-CL" sz="2400" dirty="0"/>
              <a:t>Enfermedades</a:t>
            </a:r>
          </a:p>
        </p:txBody>
      </p:sp>
      <p:pic>
        <p:nvPicPr>
          <p:cNvPr id="1026" name="Picture 2" descr="https://ars.els-cdn.com/content/image/1-s2.0-S0378475417303464-gr1_lrg.jpg">
            <a:extLst>
              <a:ext uri="{FF2B5EF4-FFF2-40B4-BE49-F238E27FC236}">
                <a16:creationId xmlns="" xmlns:a16="http://schemas.microsoft.com/office/drawing/2014/main" id="{E8413051-A255-406A-869F-970353E2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52" y="1412776"/>
            <a:ext cx="4427984" cy="419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>
            <a:extLst>
              <a:ext uri="{FF2B5EF4-FFF2-40B4-BE49-F238E27FC236}">
                <a16:creationId xmlns="" xmlns:a16="http://schemas.microsoft.com/office/drawing/2014/main" id="{8053FBD2-0033-46AB-B043-FB79981BAE11}"/>
              </a:ext>
            </a:extLst>
          </p:cNvPr>
          <p:cNvSpPr/>
          <p:nvPr/>
        </p:nvSpPr>
        <p:spPr>
          <a:xfrm>
            <a:off x="3828039" y="3298344"/>
            <a:ext cx="4968552" cy="2736303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369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83568" y="2924944"/>
            <a:ext cx="7777162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s-MX" sz="2400" b="1" u="none" dirty="0">
                <a:latin typeface="+mn-lt"/>
              </a:rPr>
              <a:t>Modelos de poblaciones</a:t>
            </a:r>
            <a:endParaRPr lang="es-ES" sz="2400" u="none" dirty="0">
              <a:latin typeface="+mn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30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188" y="1341438"/>
            <a:ext cx="7777162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b="1" u="none" dirty="0">
                <a:latin typeface="+mn-lt"/>
              </a:rPr>
              <a:t>Modelo 1:</a:t>
            </a:r>
            <a:r>
              <a:rPr lang="es-MX" u="none" dirty="0">
                <a:latin typeface="+mn-lt"/>
              </a:rPr>
              <a:t> Modelo logístico de Pierre </a:t>
            </a:r>
            <a:r>
              <a:rPr lang="es-MX" u="none" dirty="0" err="1">
                <a:latin typeface="+mn-lt"/>
              </a:rPr>
              <a:t>Verhulst</a:t>
            </a:r>
            <a:r>
              <a:rPr lang="es-MX" u="none" dirty="0">
                <a:latin typeface="+mn-lt"/>
              </a:rPr>
              <a:t> (1838): la población crece a tasas exponenciales pero cuando la población es muy grande, se generan mecanismos que controlan el crecimiento por medio de mayor mortalidad y menor natalidad</a:t>
            </a:r>
            <a:endParaRPr lang="es-ES" u="none" dirty="0">
              <a:latin typeface="+mn-lt"/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908" y="2780928"/>
            <a:ext cx="5173850" cy="3665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uadroTexto 6"/>
          <p:cNvSpPr txBox="1"/>
          <p:nvPr/>
        </p:nvSpPr>
        <p:spPr>
          <a:xfrm>
            <a:off x="3347864" y="3933056"/>
            <a:ext cx="374441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sz="1400" dirty="0"/>
              <a:t>Efectos compensatorios (enfermedades, espacio, canibalismo, alimento, </a:t>
            </a:r>
            <a:r>
              <a:rPr lang="es-CL" sz="1400" dirty="0" err="1"/>
              <a:t>etc</a:t>
            </a:r>
            <a:r>
              <a:rPr lang="es-CL" sz="1400" dirty="0"/>
              <a:t>) 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231517" y="2849026"/>
            <a:ext cx="4536504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CL" sz="1400" dirty="0"/>
              <a:t>Las poblaciones están sujetas a una </a:t>
            </a:r>
            <a:r>
              <a:rPr lang="es-CL" sz="1400" b="1" dirty="0"/>
              <a:t>máxima capacidad (K)</a:t>
            </a:r>
            <a:r>
              <a:rPr lang="es-CL" sz="1400" dirty="0"/>
              <a:t>: capacidad de carga, biomasa o densidad virginal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555553" y="5229200"/>
            <a:ext cx="1944216" cy="73866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L" sz="1400" dirty="0"/>
              <a:t>El crecimiento no es a una “velocidad uniforme” (?)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8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029679"/>
            <a:ext cx="7876703" cy="402031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5" y="5373628"/>
            <a:ext cx="7945073" cy="1223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18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25644"/>
            <a:ext cx="4028983" cy="285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8711" y="3691770"/>
            <a:ext cx="77771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u="none" dirty="0">
                <a:latin typeface="+mn-lt"/>
              </a:rPr>
              <a:t>G: Función de producción latente/de crecimiento (logístico)</a:t>
            </a:r>
            <a:endParaRPr lang="es-ES" u="non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472759" y="1408633"/>
                <a:ext cx="2576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59" y="1408633"/>
                <a:ext cx="257660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370"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472759" y="2331365"/>
            <a:ext cx="49013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i="1" dirty="0"/>
              <a:t>B</a:t>
            </a:r>
            <a:r>
              <a:rPr lang="es-CL" dirty="0"/>
              <a:t> es la biomasa,</a:t>
            </a:r>
            <a:r>
              <a:rPr lang="es-CL" i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i="1" dirty="0"/>
              <a:t>t </a:t>
            </a:r>
            <a:r>
              <a:rPr lang="es-CL" dirty="0"/>
              <a:t>el instante de tiempo,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i="1" dirty="0"/>
              <a:t>G</a:t>
            </a:r>
            <a:r>
              <a:rPr lang="es-CL" dirty="0"/>
              <a:t> es </a:t>
            </a:r>
            <a:r>
              <a:rPr lang="es-CL" u="sng" dirty="0"/>
              <a:t>una función del crecimiento poblacional </a:t>
            </a:r>
            <a:r>
              <a:rPr lang="es-CL" dirty="0"/>
              <a:t>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2915816" y="4285292"/>
                <a:ext cx="180805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285292"/>
                <a:ext cx="1808059" cy="5260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/>
          <p:cNvSpPr txBox="1"/>
          <p:nvPr/>
        </p:nvSpPr>
        <p:spPr>
          <a:xfrm>
            <a:off x="2536513" y="6237312"/>
            <a:ext cx="517955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s-CL" dirty="0"/>
              <a:t>(En que valor de biomasa el crecimiento es máximo?)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578711" y="5089392"/>
            <a:ext cx="325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i="1" dirty="0"/>
              <a:t>r</a:t>
            </a:r>
            <a:r>
              <a:rPr lang="es-CL" sz="1600" dirty="0"/>
              <a:t> es la tasa intrínseca de crecimiento</a:t>
            </a:r>
            <a:r>
              <a:rPr lang="es-CL" sz="1600" i="1" dirty="0"/>
              <a:t> </a:t>
            </a:r>
          </a:p>
          <a:p>
            <a:r>
              <a:rPr lang="es-CL" sz="1600" i="1" dirty="0"/>
              <a:t>K </a:t>
            </a:r>
            <a:r>
              <a:rPr lang="es-CL" sz="1600" dirty="0"/>
              <a:t>es la capacidad de carga/Bo/</a:t>
            </a:r>
            <a:r>
              <a:rPr lang="es-CL" sz="1600" dirty="0" err="1"/>
              <a:t>Bmáx</a:t>
            </a:r>
            <a:endParaRPr lang="es-CL" sz="1600" dirty="0"/>
          </a:p>
        </p:txBody>
      </p:sp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04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13" y="2460151"/>
            <a:ext cx="4598190" cy="3051526"/>
          </a:xfrm>
          <a:prstGeom prst="rect">
            <a:avLst/>
          </a:prstGeom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31446" y="1340813"/>
            <a:ext cx="77771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b="1" u="none" dirty="0">
                <a:latin typeface="+mn-lt"/>
              </a:rPr>
              <a:t>Modelo 2:</a:t>
            </a:r>
            <a:r>
              <a:rPr lang="es-MX" u="none" dirty="0">
                <a:latin typeface="+mn-lt"/>
              </a:rPr>
              <a:t> Modelo de </a:t>
            </a:r>
            <a:r>
              <a:rPr lang="es-MX" u="none" dirty="0" err="1">
                <a:latin typeface="+mn-lt"/>
              </a:rPr>
              <a:t>Mangel</a:t>
            </a:r>
            <a:r>
              <a:rPr lang="es-MX" u="none" dirty="0">
                <a:latin typeface="+mn-lt"/>
              </a:rPr>
              <a:t> (2010) basado en la relación Stock/reclutamiento (en peso) y la tasa instantánea de mortalidad natural  (M)</a:t>
            </a:r>
            <a:endParaRPr lang="es-ES" u="none" dirty="0">
              <a:latin typeface="+mn-lt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93572" y="4105335"/>
            <a:ext cx="448828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u="none" dirty="0">
                <a:latin typeface="+mn-lt"/>
              </a:rPr>
              <a:t>G: Función de producción latente/de crecimiento (reclutas-mortalidad)</a:t>
            </a:r>
            <a:endParaRPr lang="es-ES" u="non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793622" y="2110017"/>
                <a:ext cx="1457257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622" y="2110017"/>
                <a:ext cx="1457257" cy="5653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uadroTexto 13"/>
          <p:cNvSpPr txBox="1"/>
          <p:nvPr/>
        </p:nvSpPr>
        <p:spPr>
          <a:xfrm>
            <a:off x="417358" y="2699002"/>
            <a:ext cx="2963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i="1" dirty="0">
                <a:sym typeface="Symbol" panose="05050102010706020507" pitchFamily="18" charset="2"/>
              </a:rPr>
              <a:t> y </a:t>
            </a:r>
            <a:r>
              <a:rPr lang="es-CL" sz="1600" i="1" dirty="0"/>
              <a:t> </a:t>
            </a:r>
            <a:r>
              <a:rPr lang="es-CL" sz="1600" dirty="0"/>
              <a:t>son parámetros funcionales</a:t>
            </a:r>
            <a:endParaRPr lang="es-CL" sz="1600" i="1" dirty="0"/>
          </a:p>
          <a:p>
            <a:r>
              <a:rPr lang="es-CL" sz="1600" i="1" dirty="0"/>
              <a:t>r </a:t>
            </a:r>
            <a:r>
              <a:rPr lang="es-CL" sz="1600" dirty="0"/>
              <a:t>la edad de reclutamiento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2865630" y="5419336"/>
                <a:ext cx="3012620" cy="5653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s-C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630" y="5419336"/>
                <a:ext cx="3012620" cy="5653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393572" y="6271687"/>
                <a:ext cx="554658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CL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CL" sz="16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CL" sz="16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s-CL" sz="1600" dirty="0"/>
                  <a:t> es la proporción de muertos por mortalidad natural</a:t>
                </a:r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572" y="6271687"/>
                <a:ext cx="5546580" cy="338554"/>
              </a:xfrm>
              <a:prstGeom prst="rect">
                <a:avLst/>
              </a:prstGeom>
              <a:blipFill rotWithShape="0">
                <a:blip r:embed="rId6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/>
              <p:cNvSpPr txBox="1"/>
              <p:nvPr/>
            </p:nvSpPr>
            <p:spPr>
              <a:xfrm>
                <a:off x="5632005" y="386045"/>
                <a:ext cx="25766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CL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s-CL" sz="2400" dirty="0"/>
              </a:p>
            </p:txBody>
          </p:sp>
        </mc:Choice>
        <mc:Fallback xmlns="">
          <p:sp>
            <p:nvSpPr>
              <p:cNvPr id="18" name="Cuadro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005" y="386045"/>
                <a:ext cx="257660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364" b="-1311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78711" y="3681081"/>
            <a:ext cx="777716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u="none" dirty="0">
                <a:latin typeface="+mn-lt"/>
              </a:rPr>
              <a:t>G: Función de producción latente/de crecimiento (logístico)</a:t>
            </a:r>
            <a:endParaRPr lang="es-ES" u="non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2771800" y="1731486"/>
                <a:ext cx="29562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CL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s-CL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CL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CL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s-CL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L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s-CL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CL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sz="20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s-CL" sz="20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1731486"/>
                <a:ext cx="2956257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649" r="-619" b="-1568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395536" y="2162326"/>
            <a:ext cx="416953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i="1" dirty="0"/>
              <a:t>B</a:t>
            </a:r>
            <a:r>
              <a:rPr lang="es-CL" sz="1600" dirty="0"/>
              <a:t> es la biomasa,</a:t>
            </a:r>
            <a:r>
              <a:rPr lang="es-CL" sz="1600" i="1" dirty="0"/>
              <a:t> </a:t>
            </a:r>
          </a:p>
          <a:p>
            <a:r>
              <a:rPr lang="es-CL" sz="1600" i="1" dirty="0"/>
              <a:t>t </a:t>
            </a:r>
            <a:r>
              <a:rPr lang="es-CL" sz="1600" dirty="0"/>
              <a:t>el instante de tiempo, </a:t>
            </a:r>
          </a:p>
          <a:p>
            <a:r>
              <a:rPr lang="es-CL" sz="1600" i="1" dirty="0"/>
              <a:t>G</a:t>
            </a:r>
            <a:r>
              <a:rPr lang="es-CL" sz="1600" dirty="0"/>
              <a:t> es </a:t>
            </a:r>
            <a:r>
              <a:rPr lang="es-CL" sz="1600" u="sng" dirty="0"/>
              <a:t>una función del crecimiento poblacional </a:t>
            </a:r>
            <a:r>
              <a:rPr lang="es-CL" sz="1600" dirty="0"/>
              <a:t>y </a:t>
            </a:r>
          </a:p>
          <a:p>
            <a:r>
              <a:rPr lang="es-CL" sz="1600" b="1" i="1" dirty="0">
                <a:solidFill>
                  <a:srgbClr val="00B050"/>
                </a:solidFill>
              </a:rPr>
              <a:t>Y</a:t>
            </a:r>
            <a:r>
              <a:rPr lang="es-CL" sz="1600" b="1" dirty="0">
                <a:solidFill>
                  <a:srgbClr val="00B050"/>
                </a:solidFill>
              </a:rPr>
              <a:t> es la captura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2915816" y="4285292"/>
                <a:ext cx="180805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285292"/>
                <a:ext cx="1808059" cy="5260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adroTexto 19"/>
          <p:cNvSpPr txBox="1"/>
          <p:nvPr/>
        </p:nvSpPr>
        <p:spPr>
          <a:xfrm>
            <a:off x="578711" y="5089392"/>
            <a:ext cx="32576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600" i="1" dirty="0"/>
              <a:t>r</a:t>
            </a:r>
            <a:r>
              <a:rPr lang="es-CL" sz="1600" dirty="0"/>
              <a:t> es la tasa intrínseca de crecimiento</a:t>
            </a:r>
            <a:r>
              <a:rPr lang="es-CL" sz="1600" i="1" dirty="0"/>
              <a:t> </a:t>
            </a:r>
          </a:p>
          <a:p>
            <a:r>
              <a:rPr lang="es-CL" sz="1600" i="1" dirty="0"/>
              <a:t>K </a:t>
            </a:r>
            <a:r>
              <a:rPr lang="es-CL" sz="1600" dirty="0"/>
              <a:t>es la capacidad de carga/Bo/</a:t>
            </a:r>
            <a:r>
              <a:rPr lang="es-CL" sz="1600" dirty="0" err="1"/>
              <a:t>Bmáx</a:t>
            </a:r>
            <a:endParaRPr lang="es-CL" sz="1600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9367" y="4081096"/>
            <a:ext cx="4344633" cy="260136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31091" y="1167907"/>
            <a:ext cx="73092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es-CL"/>
            </a:defPPr>
            <a:lvl1pPr algn="just">
              <a:defRPr u="none"/>
            </a:lvl1pPr>
            <a:lvl2pPr marL="742950" indent="-285750" eaLnBrk="0" hangingPunct="0">
              <a:defRPr>
                <a:latin typeface="Arial" charset="0"/>
              </a:defRPr>
            </a:lvl2pPr>
            <a:lvl3pPr marL="1143000" indent="-228600" eaLnBrk="0" hangingPunct="0">
              <a:defRPr>
                <a:latin typeface="Arial" charset="0"/>
              </a:defRPr>
            </a:lvl3pPr>
            <a:lvl4pPr marL="1600200" indent="-228600" eaLnBrk="0" hangingPunct="0">
              <a:defRPr>
                <a:latin typeface="Arial" charset="0"/>
              </a:defRPr>
            </a:lvl4pPr>
            <a:lvl5pPr marL="2057400" indent="-228600" eaLnBrk="0" hangingPunct="0">
              <a:defRPr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</a:defRPr>
            </a:lvl9pPr>
          </a:lstStyle>
          <a:p>
            <a:r>
              <a:rPr lang="es-CL" b="1" dirty="0"/>
              <a:t>INCLUYAMOS LA PESCA EN ESTA ECUACION (Y)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92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57846" y="1421573"/>
            <a:ext cx="77771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dirty="0">
                <a:latin typeface="+mn-lt"/>
              </a:rPr>
              <a:t>Para encontrar el máximo </a:t>
            </a:r>
            <a:r>
              <a:rPr lang="es-MX" u="sng" dirty="0">
                <a:latin typeface="+mn-lt"/>
              </a:rPr>
              <a:t>derivamos la función </a:t>
            </a:r>
            <a:r>
              <a:rPr lang="es-MX" dirty="0">
                <a:latin typeface="+mn-lt"/>
              </a:rPr>
              <a:t>de producción respecto a la biomasa (B) e igualamos a cero</a:t>
            </a:r>
            <a:endParaRPr lang="es-ES" u="non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3040125" y="2481159"/>
                <a:ext cx="1808059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125" y="2481159"/>
                <a:ext cx="1808059" cy="5260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/>
              <p:cNvSpPr txBox="1"/>
              <p:nvPr/>
            </p:nvSpPr>
            <p:spPr>
              <a:xfrm>
                <a:off x="2987824" y="3429000"/>
                <a:ext cx="2319994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s-CL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es-CL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CL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(2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CL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3" name="Cuadro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3429000"/>
                <a:ext cx="2319994" cy="52758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/>
              <p:cNvSpPr txBox="1"/>
              <p:nvPr/>
            </p:nvSpPr>
            <p:spPr>
              <a:xfrm>
                <a:off x="2987824" y="4367444"/>
                <a:ext cx="10279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𝑟𝐵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 dirty="0">
                          <a:latin typeface="Cambria Math" panose="02040503050406030204" pitchFamily="18" charset="0"/>
                        </a:rPr>
                        <m:t>𝑟𝐾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Cuadro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4367444"/>
                <a:ext cx="102790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4734" r="-4734" b="-6522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/>
              <p:cNvSpPr txBox="1"/>
              <p:nvPr/>
            </p:nvSpPr>
            <p:spPr>
              <a:xfrm>
                <a:off x="3020441" y="4979175"/>
                <a:ext cx="9237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 dirty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5" name="Cuadro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441" y="4979175"/>
                <a:ext cx="923714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5263" t="-2222" r="-5921" b="-3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uadroTexto 1"/>
          <p:cNvSpPr txBox="1"/>
          <p:nvPr/>
        </p:nvSpPr>
        <p:spPr>
          <a:xfrm>
            <a:off x="555147" y="5590906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Cuando la biomasa poblacional equivale a la mitad (50%) de la biomasa virginal (K) se logra, teóricamente, la “máxima productividad poblacional”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1772816"/>
            <a:ext cx="5121769" cy="3098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/>
              <p:cNvSpPr txBox="1"/>
              <p:nvPr/>
            </p:nvSpPr>
            <p:spPr>
              <a:xfrm>
                <a:off x="573615" y="1772816"/>
                <a:ext cx="1808059" cy="52604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0" name="Cuadro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15" y="1772816"/>
                <a:ext cx="1808059" cy="52604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/>
              <p:cNvSpPr txBox="1"/>
              <p:nvPr/>
            </p:nvSpPr>
            <p:spPr>
              <a:xfrm>
                <a:off x="539552" y="2663440"/>
                <a:ext cx="1711751" cy="4725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s-C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63440"/>
                <a:ext cx="1711751" cy="4725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516940" y="3578760"/>
                <a:ext cx="2689904" cy="5266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s-CL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/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sSub>
                        <m:sSubPr>
                          <m:ctrlPr>
                            <a:rPr lang="es-C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0" y="3578760"/>
                <a:ext cx="2689904" cy="52668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/>
              <p:cNvSpPr txBox="1"/>
              <p:nvPr/>
            </p:nvSpPr>
            <p:spPr>
              <a:xfrm>
                <a:off x="482024" y="5251472"/>
                <a:ext cx="989310" cy="51674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>
                <a:defPPr>
                  <a:defRPr lang="es-CL"/>
                </a:defPPr>
                <a:lvl1pPr>
                  <a:defRPr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s-CL" baseline="-2500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es-CL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s-CL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Cuadro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24" y="5251472"/>
                <a:ext cx="989310" cy="5167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uadroTexto 17"/>
          <p:cNvSpPr txBox="1"/>
          <p:nvPr/>
        </p:nvSpPr>
        <p:spPr>
          <a:xfrm>
            <a:off x="4139952" y="1840147"/>
            <a:ext cx="31591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CL" sz="1400" b="1" dirty="0">
                <a:solidFill>
                  <a:srgbClr val="00B050"/>
                </a:solidFill>
              </a:rPr>
              <a:t>RMS=“Rendimiento Máximo Sostenido”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/>
              <p:cNvSpPr txBox="1"/>
              <p:nvPr/>
            </p:nvSpPr>
            <p:spPr>
              <a:xfrm>
                <a:off x="2699639" y="5251472"/>
                <a:ext cx="1103122" cy="516745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es-CL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𝑟𝐾</m:t>
                          </m:r>
                        </m:num>
                        <m:den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s-CL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639" y="5251472"/>
                <a:ext cx="1103122" cy="51674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/>
              <p:cNvSpPr txBox="1"/>
              <p:nvPr/>
            </p:nvSpPr>
            <p:spPr>
              <a:xfrm>
                <a:off x="4788024" y="5251472"/>
                <a:ext cx="1378198" cy="520463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s-CL" b="0" i="1" baseline="-25000" smtClean="0">
                          <a:latin typeface="Cambria Math" panose="02040503050406030204" pitchFamily="18" charset="0"/>
                        </a:rPr>
                        <m:t>𝑅𝑀𝑆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𝑅𝑀𝑆</m:t>
                          </m:r>
                        </m:num>
                        <m:den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𝐵𝑟𝑚𝑠</m:t>
                          </m:r>
                        </m:den>
                      </m:f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0" name="Cuadro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5251472"/>
                <a:ext cx="1378198" cy="5204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39552" y="1068652"/>
            <a:ext cx="777716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es-MX" dirty="0">
                <a:latin typeface="+mn-lt"/>
              </a:rPr>
              <a:t>Para encontrar el máximo derivamos la función de producción respecto a la biomasa (B) e igualamos a cero</a:t>
            </a:r>
            <a:endParaRPr lang="es-ES" u="none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uadroTexto 21"/>
              <p:cNvSpPr txBox="1"/>
              <p:nvPr/>
            </p:nvSpPr>
            <p:spPr>
              <a:xfrm>
                <a:off x="516940" y="4593983"/>
                <a:ext cx="13805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s-CL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es-C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s-CL" i="1">
                              <a:latin typeface="Cambria Math" panose="02040503050406030204" pitchFamily="18" charset="0"/>
                            </a:rPr>
                            <m:t>𝑅𝑀𝑆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i="1" dirty="0">
                          <a:latin typeface="Cambria Math" panose="02040503050406030204" pitchFamily="18" charset="0"/>
                        </a:rPr>
                        <m:t>𝑟𝐾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22" name="Cuadro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0" y="4593983"/>
                <a:ext cx="138050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982" r="-3540" b="-1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adroTexto 2"/>
          <p:cNvSpPr txBox="1"/>
          <p:nvPr/>
        </p:nvSpPr>
        <p:spPr>
          <a:xfrm>
            <a:off x="1746603" y="6255074"/>
            <a:ext cx="369601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CL" dirty="0"/>
              <a:t>PUNTOS BIOLOGICOS DE REFERENCIA</a:t>
            </a:r>
          </a:p>
        </p:txBody>
      </p:sp>
      <p:sp>
        <p:nvSpPr>
          <p:cNvPr id="4" name="Rectángulo 3"/>
          <p:cNvSpPr/>
          <p:nvPr/>
        </p:nvSpPr>
        <p:spPr>
          <a:xfrm>
            <a:off x="5092891" y="5844648"/>
            <a:ext cx="40511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1400" dirty="0">
                <a:solidFill>
                  <a:srgbClr val="0033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(“máxima productividad poblacional”)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11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9" grpId="0" animBg="1"/>
      <p:bldP spid="20" grpId="0" animBg="1"/>
      <p:bldP spid="22" grpId="0"/>
      <p:bldP spid="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B75885BB-A694-420C-B24E-F175DF8CF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33" y="1340768"/>
            <a:ext cx="8497486" cy="50394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3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96752"/>
            <a:ext cx="7180337" cy="54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33" y="1628800"/>
            <a:ext cx="879280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4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6" y="1124238"/>
            <a:ext cx="8971428" cy="4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7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24744"/>
            <a:ext cx="7992888" cy="555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8" y="1196752"/>
            <a:ext cx="9593606" cy="547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4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" y="163511"/>
            <a:ext cx="3056467" cy="879583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56225" b="30436"/>
          <a:stretch/>
        </p:blipFill>
        <p:spPr>
          <a:xfrm>
            <a:off x="5130800" y="-27913"/>
            <a:ext cx="3994619" cy="9171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96752"/>
            <a:ext cx="7400564" cy="49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9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12254</TotalTime>
  <Words>1013</Words>
  <Application>Microsoft Office PowerPoint</Application>
  <PresentationFormat>Presentación en pantalla (4:3)</PresentationFormat>
  <Paragraphs>172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Courier New</vt:lpstr>
      <vt:lpstr>Symbol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de procesos biológicos: principales componentes de una población marina explotada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Modelo de Ricker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IFOP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Introduccion a la evaluacion de stock.   Parte 1</dc:title>
  <dc:creator>ccanales</dc:creator>
  <cp:lastModifiedBy>Cristian Canales</cp:lastModifiedBy>
  <cp:revision>345</cp:revision>
  <dcterms:created xsi:type="dcterms:W3CDTF">2009-12-29T14:43:41Z</dcterms:created>
  <dcterms:modified xsi:type="dcterms:W3CDTF">2023-08-10T19:25:06Z</dcterms:modified>
  <cp:contentStatus/>
</cp:coreProperties>
</file>